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5"/>
  </p:notesMasterIdLst>
  <p:sldIdLst>
    <p:sldId id="305" r:id="rId2"/>
    <p:sldId id="307" r:id="rId3"/>
    <p:sldId id="256" r:id="rId4"/>
    <p:sldId id="336" r:id="rId5"/>
    <p:sldId id="277" r:id="rId6"/>
    <p:sldId id="337" r:id="rId7"/>
    <p:sldId id="278" r:id="rId8"/>
    <p:sldId id="260" r:id="rId9"/>
    <p:sldId id="314" r:id="rId10"/>
    <p:sldId id="315" r:id="rId11"/>
    <p:sldId id="316" r:id="rId12"/>
    <p:sldId id="317" r:id="rId13"/>
    <p:sldId id="318" r:id="rId14"/>
    <p:sldId id="338" r:id="rId15"/>
    <p:sldId id="321" r:id="rId16"/>
    <p:sldId id="322" r:id="rId17"/>
    <p:sldId id="323" r:id="rId18"/>
    <p:sldId id="324" r:id="rId19"/>
    <p:sldId id="325" r:id="rId20"/>
    <p:sldId id="326" r:id="rId21"/>
    <p:sldId id="335" r:id="rId22"/>
    <p:sldId id="327" r:id="rId23"/>
    <p:sldId id="328" r:id="rId24"/>
    <p:sldId id="329" r:id="rId25"/>
    <p:sldId id="332" r:id="rId26"/>
    <p:sldId id="331" r:id="rId27"/>
    <p:sldId id="333" r:id="rId28"/>
    <p:sldId id="339" r:id="rId29"/>
    <p:sldId id="343" r:id="rId30"/>
    <p:sldId id="276" r:id="rId31"/>
    <p:sldId id="304" r:id="rId32"/>
    <p:sldId id="340" r:id="rId33"/>
    <p:sldId id="341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8A014C-E764-43F8-8A2E-9E052E5AC56F}">
          <p14:sldIdLst>
            <p14:sldId id="305"/>
            <p14:sldId id="307"/>
            <p14:sldId id="256"/>
            <p14:sldId id="336"/>
            <p14:sldId id="277"/>
            <p14:sldId id="337"/>
            <p14:sldId id="278"/>
            <p14:sldId id="260"/>
            <p14:sldId id="314"/>
            <p14:sldId id="315"/>
            <p14:sldId id="316"/>
            <p14:sldId id="317"/>
            <p14:sldId id="318"/>
            <p14:sldId id="338"/>
            <p14:sldId id="321"/>
            <p14:sldId id="322"/>
            <p14:sldId id="323"/>
            <p14:sldId id="324"/>
            <p14:sldId id="325"/>
            <p14:sldId id="326"/>
            <p14:sldId id="335"/>
            <p14:sldId id="327"/>
            <p14:sldId id="328"/>
            <p14:sldId id="329"/>
            <p14:sldId id="332"/>
            <p14:sldId id="331"/>
            <p14:sldId id="333"/>
          </p14:sldIdLst>
        </p14:section>
        <p14:section name="Conclusions" id="{99F4805E-0F42-46DB-A4CD-507AD8B2D94D}">
          <p14:sldIdLst>
            <p14:sldId id="339"/>
            <p14:sldId id="343"/>
            <p14:sldId id="276"/>
          </p14:sldIdLst>
        </p14:section>
        <p14:section name="Dataset" id="{988363B3-300E-4157-95CB-D719AB62E894}">
          <p14:sldIdLst>
            <p14:sldId id="304"/>
          </p14:sldIdLst>
        </p14:section>
        <p14:section name="Instruments" id="{8B2B426F-2DAC-4500-87DE-54101C68CA7E}">
          <p14:sldIdLst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65B"/>
    <a:srgbClr val="4E5C68"/>
    <a:srgbClr val="FFB871"/>
    <a:srgbClr val="97E4FF"/>
    <a:srgbClr val="B8E08C"/>
    <a:srgbClr val="C6E6A2"/>
    <a:srgbClr val="A6D86E"/>
    <a:srgbClr val="93D050"/>
    <a:srgbClr val="FFD7AF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90" d="100"/>
          <a:sy n="90" d="100"/>
        </p:scale>
        <p:origin x="389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b0a1028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b0a1028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04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38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9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2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52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16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75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937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62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21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c934174a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8c934174a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c934174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c934174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8b0a102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c8b0a102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58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8b0a102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8b0a102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7.xml"/><Relationship Id="rId3" Type="http://schemas.openxmlformats.org/officeDocument/2006/relationships/slide" Target="../slides/slide8.xml"/><Relationship Id="rId7" Type="http://schemas.openxmlformats.org/officeDocument/2006/relationships/slide" Target="../slides/slide16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5.xml"/><Relationship Id="rId5" Type="http://schemas.openxmlformats.org/officeDocument/2006/relationships/slide" Target="../slides/slide13.xml"/><Relationship Id="rId4" Type="http://schemas.openxmlformats.org/officeDocument/2006/relationships/slide" Target="../slides/slide9.xml"/><Relationship Id="rId9" Type="http://schemas.openxmlformats.org/officeDocument/2006/relationships/slide" Target="../slides/slide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64" name="Google Shape;64;p2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65" name="Google Shape;65;p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 Menu" preserve="1">
  <p:cSld name="Title B Men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6122125" y="1036300"/>
            <a:ext cx="3754200" cy="44439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7" name="Google Shape;77;p4"/>
          <p:cNvCxnSpPr/>
          <p:nvPr/>
        </p:nvCxnSpPr>
        <p:spPr>
          <a:xfrm rot="10800000">
            <a:off x="626355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4"/>
          <p:cNvCxnSpPr/>
          <p:nvPr/>
        </p:nvCxnSpPr>
        <p:spPr>
          <a:xfrm rot="10800000">
            <a:off x="6263550" y="21693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4">
            <a:hlinkClick r:id="rId2" action="ppaction://hlinksldjump"/>
          </p:cNvPr>
          <p:cNvSpPr txBox="1"/>
          <p:nvPr/>
        </p:nvSpPr>
        <p:spPr>
          <a:xfrm>
            <a:off x="6263550" y="1106149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Noțiuni teoretice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0" name="Google Shape;80;p4">
            <a:hlinkClick r:id="rId3" action="ppaction://hlinksldjump"/>
          </p:cNvPr>
          <p:cNvSpPr txBox="1"/>
          <p:nvPr/>
        </p:nvSpPr>
        <p:spPr>
          <a:xfrm>
            <a:off x="626355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Regresie liniară multiplă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1" name="Google Shape;81;p4">
            <a:hlinkClick r:id="rId4" action="ppaction://hlinksldjump"/>
          </p:cNvPr>
          <p:cNvSpPr txBox="1"/>
          <p:nvPr/>
        </p:nvSpPr>
        <p:spPr>
          <a:xfrm>
            <a:off x="6263550" y="21730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1. Testarea ipotezei de normalitate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6122126" y="218800"/>
            <a:ext cx="1955074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b="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cxnSp>
        <p:nvCxnSpPr>
          <p:cNvPr id="9" name="Google Shape;78;p4">
            <a:extLst>
              <a:ext uri="{FF2B5EF4-FFF2-40B4-BE49-F238E27FC236}">
                <a16:creationId xmlns:a16="http://schemas.microsoft.com/office/drawing/2014/main" id="{67FB9906-46D5-4121-A371-1EDFB1C5C645}"/>
              </a:ext>
            </a:extLst>
          </p:cNvPr>
          <p:cNvCxnSpPr/>
          <p:nvPr userDrawn="1"/>
        </p:nvCxnSpPr>
        <p:spPr>
          <a:xfrm rot="10800000">
            <a:off x="5666142" y="90564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78;p4">
            <a:extLst>
              <a:ext uri="{FF2B5EF4-FFF2-40B4-BE49-F238E27FC236}">
                <a16:creationId xmlns:a16="http://schemas.microsoft.com/office/drawing/2014/main" id="{94A95015-F2D8-4F5E-80F0-024AC5679320}"/>
              </a:ext>
            </a:extLst>
          </p:cNvPr>
          <p:cNvCxnSpPr/>
          <p:nvPr userDrawn="1"/>
        </p:nvCxnSpPr>
        <p:spPr>
          <a:xfrm rot="10800000">
            <a:off x="6251725" y="2685425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8;p4">
            <a:extLst>
              <a:ext uri="{FF2B5EF4-FFF2-40B4-BE49-F238E27FC236}">
                <a16:creationId xmlns:a16="http://schemas.microsoft.com/office/drawing/2014/main" id="{1F189246-42C6-42D1-A541-707662B6DB92}"/>
              </a:ext>
            </a:extLst>
          </p:cNvPr>
          <p:cNvCxnSpPr/>
          <p:nvPr userDrawn="1"/>
        </p:nvCxnSpPr>
        <p:spPr>
          <a:xfrm rot="10800000">
            <a:off x="6251725" y="32451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78;p4">
            <a:extLst>
              <a:ext uri="{FF2B5EF4-FFF2-40B4-BE49-F238E27FC236}">
                <a16:creationId xmlns:a16="http://schemas.microsoft.com/office/drawing/2014/main" id="{2E4728D7-740D-4DE6-BCCB-DCD6776F8017}"/>
              </a:ext>
            </a:extLst>
          </p:cNvPr>
          <p:cNvCxnSpPr/>
          <p:nvPr userDrawn="1"/>
        </p:nvCxnSpPr>
        <p:spPr>
          <a:xfrm rot="10800000">
            <a:off x="6251725" y="376099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8;p4">
            <a:extLst>
              <a:ext uri="{FF2B5EF4-FFF2-40B4-BE49-F238E27FC236}">
                <a16:creationId xmlns:a16="http://schemas.microsoft.com/office/drawing/2014/main" id="{7A2C756F-478B-473D-A689-1D3E709613D0}"/>
              </a:ext>
            </a:extLst>
          </p:cNvPr>
          <p:cNvCxnSpPr/>
          <p:nvPr userDrawn="1"/>
        </p:nvCxnSpPr>
        <p:spPr>
          <a:xfrm rot="10800000">
            <a:off x="6275375" y="4334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8;p4">
            <a:extLst>
              <a:ext uri="{FF2B5EF4-FFF2-40B4-BE49-F238E27FC236}">
                <a16:creationId xmlns:a16="http://schemas.microsoft.com/office/drawing/2014/main" id="{EF4A1243-B5F9-4DE6-B41D-F02AD2C1095D}"/>
              </a:ext>
            </a:extLst>
          </p:cNvPr>
          <p:cNvCxnSpPr/>
          <p:nvPr userDrawn="1"/>
        </p:nvCxnSpPr>
        <p:spPr>
          <a:xfrm rot="10800000">
            <a:off x="6251725" y="485044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1;p4">
            <a:hlinkClick r:id="rId5" action="ppaction://hlinksldjump"/>
            <a:extLst>
              <a:ext uri="{FF2B5EF4-FFF2-40B4-BE49-F238E27FC236}">
                <a16:creationId xmlns:a16="http://schemas.microsoft.com/office/drawing/2014/main" id="{A1CBC7FA-FE4E-4D67-85F3-7BA1EF9A9202}"/>
              </a:ext>
            </a:extLst>
          </p:cNvPr>
          <p:cNvSpPr txBox="1"/>
          <p:nvPr userDrawn="1"/>
        </p:nvSpPr>
        <p:spPr>
          <a:xfrm>
            <a:off x="6263549" y="2686900"/>
            <a:ext cx="3612776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2. Testarea ipotezei de homoscedasticitate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6" name="Google Shape;81;p4">
            <a:hlinkClick r:id="rId6" action="ppaction://hlinksldjump"/>
            <a:extLst>
              <a:ext uri="{FF2B5EF4-FFF2-40B4-BE49-F238E27FC236}">
                <a16:creationId xmlns:a16="http://schemas.microsoft.com/office/drawing/2014/main" id="{F90DAF8E-7F9F-468C-8D14-D9F4396314B5}"/>
              </a:ext>
            </a:extLst>
          </p:cNvPr>
          <p:cNvSpPr txBox="1"/>
          <p:nvPr userDrawn="1"/>
        </p:nvSpPr>
        <p:spPr>
          <a:xfrm>
            <a:off x="6251725" y="324900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3. Testarea ipotezei de non-autocorelare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7" name="Google Shape;81;p4">
            <a:hlinkClick r:id="rId7" action="ppaction://hlinksldjump"/>
            <a:extLst>
              <a:ext uri="{FF2B5EF4-FFF2-40B4-BE49-F238E27FC236}">
                <a16:creationId xmlns:a16="http://schemas.microsoft.com/office/drawing/2014/main" id="{07121967-7204-45BF-AD98-ABF9101E3BD9}"/>
              </a:ext>
            </a:extLst>
          </p:cNvPr>
          <p:cNvSpPr txBox="1"/>
          <p:nvPr userDrawn="1"/>
        </p:nvSpPr>
        <p:spPr>
          <a:xfrm>
            <a:off x="6275375" y="3783798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4. Analiza modelului corectat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8" name="Google Shape;81;p4">
            <a:hlinkClick r:id="rId8" action="ppaction://hlinksldjump"/>
            <a:extLst>
              <a:ext uri="{FF2B5EF4-FFF2-40B4-BE49-F238E27FC236}">
                <a16:creationId xmlns:a16="http://schemas.microsoft.com/office/drawing/2014/main" id="{21AA5537-2DCF-4AAD-B17B-C2599663A988}"/>
              </a:ext>
            </a:extLst>
          </p:cNvPr>
          <p:cNvSpPr txBox="1"/>
          <p:nvPr userDrawn="1"/>
        </p:nvSpPr>
        <p:spPr>
          <a:xfrm>
            <a:off x="6275375" y="4322294"/>
            <a:ext cx="3754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5.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Necorelarea reziduurilor cu variabilele</a:t>
            </a: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ind...</a:t>
            </a:r>
            <a:endParaRPr sz="1350"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9" name="Google Shape;81;p4">
            <a:hlinkClick r:id="rId9" action="ppaction://hlinksldjump"/>
            <a:extLst>
              <a:ext uri="{FF2B5EF4-FFF2-40B4-BE49-F238E27FC236}">
                <a16:creationId xmlns:a16="http://schemas.microsoft.com/office/drawing/2014/main" id="{9975ED31-E347-4B81-821F-3948B39D7556}"/>
              </a:ext>
            </a:extLst>
          </p:cNvPr>
          <p:cNvSpPr txBox="1"/>
          <p:nvPr userDrawn="1"/>
        </p:nvSpPr>
        <p:spPr>
          <a:xfrm>
            <a:off x="6251725" y="489952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6. Tendințe temporale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452205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E Menu" preserve="1">
  <p:cSld name="Title E Men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8242375" y="1036300"/>
            <a:ext cx="3754200" cy="11887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" name="Google Shape;101;p7"/>
          <p:cNvCxnSpPr/>
          <p:nvPr/>
        </p:nvCxnSpPr>
        <p:spPr>
          <a:xfrm rot="10800000">
            <a:off x="838380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7">
            <a:hlinkClick r:id="rId2" action="ppaction://hlinksldjump"/>
          </p:cNvPr>
          <p:cNvSpPr txBox="1"/>
          <p:nvPr/>
        </p:nvSpPr>
        <p:spPr>
          <a:xfrm>
            <a:off x="8383800" y="11062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Conclu</a:t>
            </a:r>
            <a:r>
              <a:rPr lang="ro-RO" sz="1400" b="0" i="0" u="none" strike="noStrike" cap="none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zii</a:t>
            </a:r>
            <a:endParaRPr sz="1400" b="0" i="0" u="none" strike="noStrike" cap="none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4" name="Google Shape;104;p7">
            <a:hlinkClick r:id="rId3" action="ppaction://hlinksldjump"/>
          </p:cNvPr>
          <p:cNvSpPr txBox="1"/>
          <p:nvPr/>
        </p:nvSpPr>
        <p:spPr>
          <a:xfrm>
            <a:off x="838380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Refer</a:t>
            </a:r>
            <a:r>
              <a:rPr lang="ro-RO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ințe</a:t>
            </a:r>
            <a:endParaRPr lang="en-US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246678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A">
  <p:cSld name="CUSTOM_18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8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Fredoka One"/>
              </a:rPr>
              <a:t>X</a:t>
            </a:r>
          </a:p>
        </p:txBody>
      </p:sp>
      <p:sp>
        <p:nvSpPr>
          <p:cNvPr id="111" name="Google Shape;111;p8"/>
          <p:cNvSpPr txBox="1">
            <a:spLocks noGrp="1"/>
          </p:cNvSpPr>
          <p:nvPr>
            <p:ph type="title" hasCustomPrompt="1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/>
              <a:t>Econometrics</a:t>
            </a:r>
            <a:endParaRPr dirty="0"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1" hasCustomPrompt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r>
              <a:rPr lang="en-US" dirty="0"/>
              <a:t>Some interesting text</a:t>
            </a:r>
            <a:endParaRPr dirty="0"/>
          </a:p>
        </p:txBody>
      </p:sp>
      <p:sp>
        <p:nvSpPr>
          <p:cNvPr id="113" name="Google Shape;113;p8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8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B">
  <p:cSld name="CUSTOM_18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9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Fredoka One"/>
              </a:rPr>
              <a:t>X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1" name="Google Shape;121;p9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9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E">
  <p:cSld name="CUSTOM_18_1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2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Fredoka One"/>
              </a:rPr>
              <a:t>X</a:t>
            </a:r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45" name="Google Shape;145;p12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2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lide">
  <p:cSld name="CUSTOM_1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1"/>
                </a:solidFill>
                <a:latin typeface="Fredoka One"/>
              </a:rPr>
              <a:t>X</a:t>
            </a:r>
          </a:p>
        </p:txBody>
      </p:sp>
      <p:sp>
        <p:nvSpPr>
          <p:cNvPr id="163" name="Google Shape;163;p14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" Target="../slides/slide19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" Target="../slides/slide32.xml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4.xml"/><Relationship Id="rId14" Type="http://schemas.openxmlformats.org/officeDocument/2006/relationships/slide" Target="../slides/slid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3259675" y="199256"/>
            <a:ext cx="8736900" cy="8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35736" y="226150"/>
            <a:ext cx="2641500" cy="630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46743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1"/>
          <p:cNvCxnSpPr/>
          <p:nvPr/>
        </p:nvCxnSpPr>
        <p:spPr>
          <a:xfrm>
            <a:off x="105417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8056261" y="424469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1"/>
          <p:cNvCxnSpPr/>
          <p:nvPr/>
        </p:nvCxnSpPr>
        <p:spPr>
          <a:xfrm>
            <a:off x="614117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6" name="Google Shape;16;p1">
            <a:hlinkClick r:id="rId9" action="ppaction://hlinksldjump"/>
          </p:cNvPr>
          <p:cNvSpPr txBox="1"/>
          <p:nvPr/>
        </p:nvSpPr>
        <p:spPr>
          <a:xfrm>
            <a:off x="47600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Meet the variables</a:t>
            </a:r>
          </a:p>
        </p:txBody>
      </p:sp>
      <p:sp>
        <p:nvSpPr>
          <p:cNvPr id="17" name="Google Shape;17;p1">
            <a:hlinkClick r:id="rId10" action="ppaction://hlinksldjump"/>
          </p:cNvPr>
          <p:cNvSpPr txBox="1"/>
          <p:nvPr/>
        </p:nvSpPr>
        <p:spPr>
          <a:xfrm>
            <a:off x="6150774" y="218800"/>
            <a:ext cx="1905487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8" name="Google Shape;18;p1">
            <a:hlinkClick r:id="rId11" action="ppaction://hlinksldjump"/>
          </p:cNvPr>
          <p:cNvSpPr txBox="1"/>
          <p:nvPr/>
        </p:nvSpPr>
        <p:spPr>
          <a:xfrm>
            <a:off x="8102770" y="207781"/>
            <a:ext cx="2429431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Analiză ierarhică de clusteri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20" name="Google Shape;20;p1">
            <a:hlinkClick r:id="rId12" action="ppaction://hlinksldjump"/>
          </p:cNvPr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21" name="Google Shape;21;p1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22" name="Google Shape;22;p1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Google Shape;24;p1"/>
          <p:cNvSpPr/>
          <p:nvPr/>
        </p:nvSpPr>
        <p:spPr>
          <a:xfrm>
            <a:off x="3259330" y="1274775"/>
            <a:ext cx="4348500" cy="399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Google Shape;25;p1"/>
          <p:cNvSpPr/>
          <p:nvPr userDrawn="1"/>
        </p:nvSpPr>
        <p:spPr>
          <a:xfrm>
            <a:off x="3259675" y="5503800"/>
            <a:ext cx="8672700" cy="1010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0075020" y="1301425"/>
            <a:ext cx="1866600" cy="182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7889925" y="3389313"/>
            <a:ext cx="4047600" cy="1822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7908297" y="1285875"/>
            <a:ext cx="1881884" cy="18227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see the dataset</a:t>
            </a:r>
            <a:endParaRPr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Google Shape;2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1">
            <a:hlinkClick r:id="rId13" action="ppaction://hlinksldjump"/>
          </p:cNvPr>
          <p:cNvSpPr/>
          <p:nvPr/>
        </p:nvSpPr>
        <p:spPr>
          <a:xfrm>
            <a:off x="3410200" y="305975"/>
            <a:ext cx="112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335736" y="2688733"/>
            <a:ext cx="2562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 Ben E. King </a:t>
            </a:r>
            <a:r>
              <a:rPr lang="en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(1938-2015)</a:t>
            </a:r>
            <a:endParaRPr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455957" y="3159574"/>
            <a:ext cx="2528510" cy="32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 (1961)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o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inițial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lansată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Aparține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artistului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soul Ben E. King.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Înregistrarea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locul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R&amp;B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 și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hit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top 10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listele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pop din SUA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două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: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apoi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nou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când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folosită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tematică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Stand by Me. De-a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lungul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anilor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trecut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testul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și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continuă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inspire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oamenii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"Cele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500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cântece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toate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revistei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Rolling Stone,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printre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numeroase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alte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clasamente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</a:t>
            </a:r>
          </a:p>
        </p:txBody>
      </p:sp>
      <p:sp>
        <p:nvSpPr>
          <p:cNvPr id="37" name="Google Shape;37;p1"/>
          <p:cNvSpPr txBox="1"/>
          <p:nvPr/>
        </p:nvSpPr>
        <p:spPr>
          <a:xfrm>
            <a:off x="10065187" y="1982907"/>
            <a:ext cx="1876433" cy="61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Ni</a:t>
            </a: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țu Iulia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Paraschiv Diana</a:t>
            </a:r>
            <a:endParaRPr lang="en-US" sz="16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889925" y="4571725"/>
            <a:ext cx="4047600" cy="682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7782655" y="4656175"/>
            <a:ext cx="421392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Topic: Covers of Stand by Me (Ben E. King)</a:t>
            </a:r>
            <a:endParaRPr sz="1700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0" name="Google Shape;40;p1"/>
          <p:cNvSpPr txBox="1"/>
          <p:nvPr userDrawn="1"/>
        </p:nvSpPr>
        <p:spPr>
          <a:xfrm>
            <a:off x="8014642" y="3558893"/>
            <a:ext cx="3806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Comunicări Științifice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3449808" y="3315110"/>
            <a:ext cx="4047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</a:t>
            </a:r>
            <a:r>
              <a:rPr lang="en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by Me (film 1986)</a:t>
            </a:r>
            <a:endParaRPr sz="1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3409780" y="3894980"/>
            <a:ext cx="40476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film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dramă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apărut 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regizat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Rob Reiner.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Bazat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nuvela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"The Body"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Stephen King din 1982, 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titlul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derivat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același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interpretată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Ben E. King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are loc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orașul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fictiv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Castle Rock, Oregon,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1959, și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urmărește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povestea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patru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băieți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care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pleacă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într-o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excursie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găsi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cadavrul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unui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dispărut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.“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- Wikipedia</a:t>
            </a:r>
            <a:endParaRPr lang="ro-RO" sz="1100" b="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4" name="Google Shape;44;p1" descr="Play">
            <a:hlinkClick r:id="rId14" action="ppaction://hlinksldjump"/>
          </p:cNvPr>
          <p:cNvSpPr/>
          <p:nvPr/>
        </p:nvSpPr>
        <p:spPr>
          <a:xfrm>
            <a:off x="8602673" y="1809899"/>
            <a:ext cx="636945" cy="817626"/>
          </a:xfrm>
          <a:custGeom>
            <a:avLst/>
            <a:gdLst/>
            <a:ahLst/>
            <a:cxnLst/>
            <a:rect l="l" t="t" r="r" b="b"/>
            <a:pathLst>
              <a:path w="546734" h="704850" extrusionOk="0">
                <a:moveTo>
                  <a:pt x="0" y="0"/>
                </a:moveTo>
                <a:lnTo>
                  <a:pt x="546735" y="3524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3393172" y="6271621"/>
            <a:ext cx="7342500" cy="5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393172" y="6271621"/>
            <a:ext cx="21213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47" name="Google Shape;47;p1"/>
          <p:cNvGrpSpPr/>
          <p:nvPr/>
        </p:nvGrpSpPr>
        <p:grpSpPr>
          <a:xfrm>
            <a:off x="9694136" y="5940203"/>
            <a:ext cx="1014987" cy="271331"/>
            <a:chOff x="330249" y="5227562"/>
            <a:chExt cx="715233" cy="179737"/>
          </a:xfrm>
        </p:grpSpPr>
        <p:sp>
          <p:nvSpPr>
            <p:cNvPr id="48" name="Google Shape;48;p1" descr="Play"/>
            <p:cNvSpPr/>
            <p:nvPr/>
          </p:nvSpPr>
          <p:spPr>
            <a:xfrm>
              <a:off x="622899" y="5227562"/>
              <a:ext cx="129849" cy="167402"/>
            </a:xfrm>
            <a:custGeom>
              <a:avLst/>
              <a:gdLst/>
              <a:ahLst/>
              <a:cxnLst/>
              <a:rect l="l" t="t" r="r" b="b"/>
              <a:pathLst>
                <a:path w="546734" h="704850" extrusionOk="0">
                  <a:moveTo>
                    <a:pt x="0" y="0"/>
                  </a:moveTo>
                  <a:lnTo>
                    <a:pt x="546735" y="352425"/>
                  </a:lnTo>
                  <a:lnTo>
                    <a:pt x="0" y="7048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grpSp>
          <p:nvGrpSpPr>
            <p:cNvPr id="49" name="Google Shape;49;p1"/>
            <p:cNvGrpSpPr/>
            <p:nvPr/>
          </p:nvGrpSpPr>
          <p:grpSpPr>
            <a:xfrm>
              <a:off x="865143" y="5227562"/>
              <a:ext cx="180339" cy="179737"/>
              <a:chOff x="817334" y="5227562"/>
              <a:chExt cx="180339" cy="179737"/>
            </a:xfrm>
          </p:grpSpPr>
          <p:sp>
            <p:nvSpPr>
              <p:cNvPr id="50" name="Google Shape;50;p1"/>
              <p:cNvSpPr/>
              <p:nvPr/>
            </p:nvSpPr>
            <p:spPr>
              <a:xfrm flipH="1">
                <a:off x="961819" y="5227562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 descr="Play"/>
              <p:cNvSpPr/>
              <p:nvPr/>
            </p:nvSpPr>
            <p:spPr>
              <a:xfrm>
                <a:off x="817334" y="5227562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1"/>
            <p:cNvGrpSpPr/>
            <p:nvPr/>
          </p:nvGrpSpPr>
          <p:grpSpPr>
            <a:xfrm flipH="1">
              <a:off x="330249" y="5227562"/>
              <a:ext cx="180339" cy="179737"/>
              <a:chOff x="4316558" y="4992035"/>
              <a:chExt cx="180339" cy="179737"/>
            </a:xfrm>
          </p:grpSpPr>
          <p:sp>
            <p:nvSpPr>
              <p:cNvPr id="53" name="Google Shape;53;p1"/>
              <p:cNvSpPr/>
              <p:nvPr/>
            </p:nvSpPr>
            <p:spPr>
              <a:xfrm flipH="1">
                <a:off x="4461042" y="4992035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 descr="Play"/>
              <p:cNvSpPr/>
              <p:nvPr/>
            </p:nvSpPr>
            <p:spPr>
              <a:xfrm>
                <a:off x="4316558" y="4992035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Google Shape;60;p1"/>
          <p:cNvSpPr txBox="1"/>
          <p:nvPr/>
        </p:nvSpPr>
        <p:spPr>
          <a:xfrm>
            <a:off x="3393175" y="5558970"/>
            <a:ext cx="4047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</a:t>
            </a:r>
            <a:endParaRPr sz="1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393175" y="5867400"/>
            <a:ext cx="6128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Ben E. King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A62F3-AE80-4EFF-B132-022DA208E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15581" r="18302"/>
          <a:stretch/>
        </p:blipFill>
        <p:spPr>
          <a:xfrm>
            <a:off x="713557" y="357129"/>
            <a:ext cx="1796561" cy="2302792"/>
          </a:xfrm>
          <a:prstGeom prst="flowChartConnector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D6D0C8-A809-4C24-A1A0-1BD8897D6FC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8150" y="1501886"/>
            <a:ext cx="3815186" cy="1907593"/>
          </a:xfrm>
          <a:prstGeom prst="roundRect">
            <a:avLst>
              <a:gd name="adj" fmla="val 1878"/>
            </a:avLst>
          </a:prstGeom>
          <a:effectLst>
            <a:softEdge rad="31750"/>
          </a:effectLst>
        </p:spPr>
      </p:pic>
      <p:sp>
        <p:nvSpPr>
          <p:cNvPr id="68" name="Google Shape;37;p1">
            <a:extLst>
              <a:ext uri="{FF2B5EF4-FFF2-40B4-BE49-F238E27FC236}">
                <a16:creationId xmlns:a16="http://schemas.microsoft.com/office/drawing/2014/main" id="{CAF19A0F-924E-4E22-B008-1DA57E4953A2}"/>
              </a:ext>
            </a:extLst>
          </p:cNvPr>
          <p:cNvSpPr txBox="1"/>
          <p:nvPr userDrawn="1"/>
        </p:nvSpPr>
        <p:spPr>
          <a:xfrm>
            <a:off x="10055103" y="1463327"/>
            <a:ext cx="1876433" cy="49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D-1093 &amp; G-1104</a:t>
            </a:r>
            <a:endParaRPr lang="en-US" sz="1600" b="1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6" r:id="rId3"/>
    <p:sldLayoutId id="2147483654" r:id="rId4"/>
    <p:sldLayoutId id="2147483655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Homoscedasticity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en.wikipedia.org/wiki/File:Heteroscedasticity.png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mailto:nituiulia18@gmail.com" TargetMode="External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mailto:32dianaparaschiv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hwZNL7QVJjE" TargetMode="Externa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nghall.org/awards/winner/stand_by_me" TargetMode="External"/><Relationship Id="rId13" Type="http://schemas.openxmlformats.org/officeDocument/2006/relationships/hyperlink" Target="https://www3.nd.edu/~wevans1/econ30331/Durbin_Watson_tables.pdf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Stand_by_Me_(film)" TargetMode="External"/><Relationship Id="rId12" Type="http://schemas.openxmlformats.org/officeDocument/2006/relationships/hyperlink" Target="https://www.statology.org/breusch-pagan-tes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tand_by_Me_(Ben_E._King_song)" TargetMode="External"/><Relationship Id="rId11" Type="http://schemas.openxmlformats.org/officeDocument/2006/relationships/hyperlink" Target="https://www.statisticssolutions.com/dissertation-resources/autocorrelation/" TargetMode="External"/><Relationship Id="rId5" Type="http://schemas.openxmlformats.org/officeDocument/2006/relationships/hyperlink" Target="https://convert.routenote.com/bpm-detector" TargetMode="External"/><Relationship Id="rId15" Type="http://schemas.openxmlformats.org/officeDocument/2006/relationships/hyperlink" Target="https://www.researchgate.net/scientific-contributions/JaeHong-Park-2081715302?_tp=eyJjb250ZXh0Ijp7ImZpcnN0UGFnZSI6Il9kaXJlY3QiLCJwYWdlIjoicHVibGljYXRpb24ifX0" TargetMode="External"/><Relationship Id="rId10" Type="http://schemas.openxmlformats.org/officeDocument/2006/relationships/hyperlink" Target="https://www.investopedia.com/terms/v/variance-inflation-factor.asp" TargetMode="External"/><Relationship Id="rId4" Type="http://schemas.openxmlformats.org/officeDocument/2006/relationships/hyperlink" Target="https://songbpm.com/" TargetMode="External"/><Relationship Id="rId9" Type="http://schemas.openxmlformats.org/officeDocument/2006/relationships/hyperlink" Target="https://oldtimemusic.com/the-meaning-behind-the-song-stand-by-me-by-cassius-clay/" TargetMode="External"/><Relationship Id="rId14" Type="http://schemas.openxmlformats.org/officeDocument/2006/relationships/hyperlink" Target="https://www.researchgate.net/publication/328101493_The_Effects_of_User_Engagements_for_User_and_Company_Generated_Videos_on_Music_Sales_Empirical_Evidence_From_YouTube" TargetMode="Externa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hyperlink" Target="https://open.spotify.com/track/01WmDtHHfrNOrljuqbezRo" TargetMode="External"/><Relationship Id="rId21" Type="http://schemas.openxmlformats.org/officeDocument/2006/relationships/hyperlink" Target="https://www.youtube.com/watch?v=_2PODnVrCko" TargetMode="External"/><Relationship Id="rId42" Type="http://schemas.openxmlformats.org/officeDocument/2006/relationships/hyperlink" Target="https://open.spotify.com/track/7oqvT7zwySTA2BjDVyXZFD?si=da525b705cc34a4c" TargetMode="External"/><Relationship Id="rId47" Type="http://schemas.openxmlformats.org/officeDocument/2006/relationships/hyperlink" Target="https://www.youtube.com/watch?v=KuK_vBSs65I" TargetMode="External"/><Relationship Id="rId63" Type="http://schemas.openxmlformats.org/officeDocument/2006/relationships/hyperlink" Target="https://www.youtube.com/watch?v=InDlSP7yv94" TargetMode="External"/><Relationship Id="rId68" Type="http://schemas.openxmlformats.org/officeDocument/2006/relationships/hyperlink" Target="https://open.spotify.com/track/52PqAb53iL5xXznCuowyzs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open.spotify.com/track/58avjFvb2C6rnFsRDtpiil" TargetMode="External"/><Relationship Id="rId29" Type="http://schemas.openxmlformats.org/officeDocument/2006/relationships/hyperlink" Target="https://www.youtube.com/watch?v=9JpQ_YTJmkE" TargetMode="External"/><Relationship Id="rId11" Type="http://schemas.openxmlformats.org/officeDocument/2006/relationships/hyperlink" Target="https://www.youtube.com/watch?v=IatStctYBPw" TargetMode="External"/><Relationship Id="rId24" Type="http://schemas.openxmlformats.org/officeDocument/2006/relationships/hyperlink" Target="https://open.spotify.com/track/78ed1StERMVBNocbSEQpCF" TargetMode="External"/><Relationship Id="rId32" Type="http://schemas.openxmlformats.org/officeDocument/2006/relationships/hyperlink" Target="https://open.spotify.com/track/6KTwR3UpoEcWxa43BvqMNk" TargetMode="External"/><Relationship Id="rId37" Type="http://schemas.openxmlformats.org/officeDocument/2006/relationships/hyperlink" Target="https://www.youtube.com/watch?v=f8IVup4G1GU" TargetMode="External"/><Relationship Id="rId40" Type="http://schemas.openxmlformats.org/officeDocument/2006/relationships/hyperlink" Target="https://open.spotify.com/track/5JagoCyaJWBriQfGdhTAVs" TargetMode="External"/><Relationship Id="rId45" Type="http://schemas.openxmlformats.org/officeDocument/2006/relationships/hyperlink" Target="https://www.youtube.com/watch?v=yKHkeJ-tfcc" TargetMode="External"/><Relationship Id="rId53" Type="http://schemas.openxmlformats.org/officeDocument/2006/relationships/hyperlink" Target="https://www.youtube.com/watch?v=MUaPVkKhddw" TargetMode="External"/><Relationship Id="rId58" Type="http://schemas.openxmlformats.org/officeDocument/2006/relationships/hyperlink" Target="https://open.spotify.com/artist/7EbSS8L1ZtVfwiMz40F1MI" TargetMode="External"/><Relationship Id="rId66" Type="http://schemas.openxmlformats.org/officeDocument/2006/relationships/hyperlink" Target="https://open.spotify.com/track/03qlNqEjdq7RpYyHFVlujn" TargetMode="External"/><Relationship Id="rId74" Type="http://schemas.openxmlformats.org/officeDocument/2006/relationships/hyperlink" Target="https://open.spotify.com/track/068qo0w1Ki0cjnFYOUhAm2" TargetMode="External"/><Relationship Id="rId5" Type="http://schemas.openxmlformats.org/officeDocument/2006/relationships/hyperlink" Target="https://www.youtube.com/watch?v=8XL6C3vY0jM" TargetMode="External"/><Relationship Id="rId61" Type="http://schemas.openxmlformats.org/officeDocument/2006/relationships/hyperlink" Target="https://www.youtube.com/watch?v=A_QcV6wZo_0" TargetMode="External"/><Relationship Id="rId19" Type="http://schemas.openxmlformats.org/officeDocument/2006/relationships/hyperlink" Target="https://www.youtube.com/watch?v=kzLiSPllnYc" TargetMode="External"/><Relationship Id="rId14" Type="http://schemas.openxmlformats.org/officeDocument/2006/relationships/hyperlink" Target="https://open.spotify.com/track/1iI1eI6gkBqYgJjgxudjqQ" TargetMode="External"/><Relationship Id="rId22" Type="http://schemas.openxmlformats.org/officeDocument/2006/relationships/hyperlink" Target="https://open.spotify.com/track/6H0RFRbrDzfE1F6h67QvWS" TargetMode="External"/><Relationship Id="rId27" Type="http://schemas.openxmlformats.org/officeDocument/2006/relationships/hyperlink" Target="https://www.youtube.com/watch?v=vv2DSmy3Tro" TargetMode="External"/><Relationship Id="rId30" Type="http://schemas.openxmlformats.org/officeDocument/2006/relationships/hyperlink" Target="https://open.spotify.com/track/1TGcnUxYcBZAcXBKtwwTZP" TargetMode="External"/><Relationship Id="rId35" Type="http://schemas.openxmlformats.org/officeDocument/2006/relationships/hyperlink" Target="https://www.youtube.com/watch?v=1hZfDieFYuI" TargetMode="External"/><Relationship Id="rId43" Type="http://schemas.openxmlformats.org/officeDocument/2006/relationships/hyperlink" Target="https://www.youtube.com/watch?v=JOj1xZpXpYI" TargetMode="External"/><Relationship Id="rId48" Type="http://schemas.openxmlformats.org/officeDocument/2006/relationships/hyperlink" Target="https://open.spotify.com/track/3fUxkMOoitclrlnS4VCgZO" TargetMode="External"/><Relationship Id="rId56" Type="http://schemas.openxmlformats.org/officeDocument/2006/relationships/hyperlink" Target="https://open.spotify.com/artist/7cyFH4DijuxJIdbs5QkgMC" TargetMode="External"/><Relationship Id="rId64" Type="http://schemas.openxmlformats.org/officeDocument/2006/relationships/hyperlink" Target="https://open.spotify.com/artist/3OZZeMIZnTvQKjfQEEqx6C" TargetMode="External"/><Relationship Id="rId69" Type="http://schemas.openxmlformats.org/officeDocument/2006/relationships/hyperlink" Target="https://www.youtube.com/watch?v=4JJXk1RKOrU" TargetMode="External"/><Relationship Id="rId8" Type="http://schemas.openxmlformats.org/officeDocument/2006/relationships/hyperlink" Target="https://open.spotify.com/track/1dK9izwwmXv0NJf8jkny3v" TargetMode="External"/><Relationship Id="rId51" Type="http://schemas.openxmlformats.org/officeDocument/2006/relationships/hyperlink" Target="https://www.youtube.com/watch?v=fI7ScHYlA4U" TargetMode="External"/><Relationship Id="rId72" Type="http://schemas.openxmlformats.org/officeDocument/2006/relationships/hyperlink" Target="https://open.spotify.com/track/5Q6RfuGSAtyeJlzfaLOIIn" TargetMode="External"/><Relationship Id="rId3" Type="http://schemas.openxmlformats.org/officeDocument/2006/relationships/hyperlink" Target="https://www.youtube.com/watch?v=OINw340XQbg" TargetMode="External"/><Relationship Id="rId12" Type="http://schemas.openxmlformats.org/officeDocument/2006/relationships/hyperlink" Target="https://open.spotify.com/track/1aj4GXfmEYXfdVZohCpNKu" TargetMode="External"/><Relationship Id="rId17" Type="http://schemas.openxmlformats.org/officeDocument/2006/relationships/hyperlink" Target="https://www.youtube.com/watch?v=CUdD7irDsmU" TargetMode="External"/><Relationship Id="rId25" Type="http://schemas.openxmlformats.org/officeDocument/2006/relationships/hyperlink" Target="https://www.youtube.com/watch?v=Quz1SqAlQUw" TargetMode="External"/><Relationship Id="rId33" Type="http://schemas.openxmlformats.org/officeDocument/2006/relationships/hyperlink" Target="https://www.youtube.com/watch?v=T2bcUxUOUQg" TargetMode="External"/><Relationship Id="rId38" Type="http://schemas.openxmlformats.org/officeDocument/2006/relationships/hyperlink" Target="https://open.spotify.com/track/0p0GDxm2WHsnYTasGXXXGG" TargetMode="External"/><Relationship Id="rId46" Type="http://schemas.openxmlformats.org/officeDocument/2006/relationships/hyperlink" Target="https://open.spotify.com/track/1Nc6XVEvhkUFtwYT41JYMq" TargetMode="External"/><Relationship Id="rId59" Type="http://schemas.openxmlformats.org/officeDocument/2006/relationships/hyperlink" Target="https://www.youtube.com/watch?v=b4TDJ4ZQUZM" TargetMode="External"/><Relationship Id="rId67" Type="http://schemas.openxmlformats.org/officeDocument/2006/relationships/hyperlink" Target="https://www.youtube.com/watch?v=dzr-mGI1MXc" TargetMode="External"/><Relationship Id="rId20" Type="http://schemas.openxmlformats.org/officeDocument/2006/relationships/hyperlink" Target="https://open.spotify.com/track/3Fa7jdzVHdykpioJP1Qw7Z" TargetMode="External"/><Relationship Id="rId41" Type="http://schemas.openxmlformats.org/officeDocument/2006/relationships/hyperlink" Target="https://www.youtube.com/watch?v=inV4yR8oRMk" TargetMode="External"/><Relationship Id="rId54" Type="http://schemas.openxmlformats.org/officeDocument/2006/relationships/hyperlink" Target="https://open.spotify.com/track/7ygH5jtTMS9QtZegrFQ8H2" TargetMode="External"/><Relationship Id="rId62" Type="http://schemas.openxmlformats.org/officeDocument/2006/relationships/hyperlink" Target="https://open.spotify.com/track/7HiL5RWBUnw5FPpCP1U3IP" TargetMode="External"/><Relationship Id="rId70" Type="http://schemas.openxmlformats.org/officeDocument/2006/relationships/hyperlink" Target="https://open.spotify.com/track/2rPFlD2XnNNgSQw58uAs4Q" TargetMode="External"/><Relationship Id="rId75" Type="http://schemas.openxmlformats.org/officeDocument/2006/relationships/hyperlink" Target="https://www.youtube.com/watch?v=0MyPpG4JTR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.spotify.com/track/2gs8HVC6KXOQe76XggzZH5" TargetMode="External"/><Relationship Id="rId15" Type="http://schemas.openxmlformats.org/officeDocument/2006/relationships/hyperlink" Target="https://www.youtube.com/watch?v=kS6ZkL2udpU" TargetMode="External"/><Relationship Id="rId23" Type="http://schemas.openxmlformats.org/officeDocument/2006/relationships/hyperlink" Target="https://www.youtube.com/watch?v=PI97Kt358YM" TargetMode="External"/><Relationship Id="rId28" Type="http://schemas.openxmlformats.org/officeDocument/2006/relationships/hyperlink" Target="https://open.spotify.com/track/5XSU59wtE5CRCAEyHmmGy4" TargetMode="External"/><Relationship Id="rId36" Type="http://schemas.openxmlformats.org/officeDocument/2006/relationships/hyperlink" Target="https://open.spotify.com/track/4cqVVghWICKvE25SHE3k9I" TargetMode="External"/><Relationship Id="rId49" Type="http://schemas.openxmlformats.org/officeDocument/2006/relationships/hyperlink" Target="https://www.youtube.com/watch?v=UY5FLqDUQRE" TargetMode="External"/><Relationship Id="rId57" Type="http://schemas.openxmlformats.org/officeDocument/2006/relationships/hyperlink" Target="https://www.youtube.com/watch?v=Es7cfzrieX4" TargetMode="External"/><Relationship Id="rId10" Type="http://schemas.openxmlformats.org/officeDocument/2006/relationships/hyperlink" Target="https://open.spotify.com/track/0DQd0tWurMHUAv0cMnDELH" TargetMode="External"/><Relationship Id="rId31" Type="http://schemas.openxmlformats.org/officeDocument/2006/relationships/hyperlink" Target="https://www.youtube.com/watch?v=VlooND9Jb2c" TargetMode="External"/><Relationship Id="rId44" Type="http://schemas.openxmlformats.org/officeDocument/2006/relationships/hyperlink" Target="https://open.spotify.com/track/4cRA5G6kAjDDIiQ9okdVFp" TargetMode="External"/><Relationship Id="rId52" Type="http://schemas.openxmlformats.org/officeDocument/2006/relationships/hyperlink" Target="https://open.spotify.com/track/0gh7bhHraoM2Nt93lEX1hh" TargetMode="External"/><Relationship Id="rId60" Type="http://schemas.openxmlformats.org/officeDocument/2006/relationships/hyperlink" Target="https://open.spotify.com/track/0E6OHvofOKSS1uCcRqvTNs" TargetMode="External"/><Relationship Id="rId65" Type="http://schemas.openxmlformats.org/officeDocument/2006/relationships/hyperlink" Target="https://www.youtube.com/watch?v=qaI4qa_Qr2c" TargetMode="External"/><Relationship Id="rId73" Type="http://schemas.openxmlformats.org/officeDocument/2006/relationships/hyperlink" Target="https://www.youtube.com/watch?v=-8iyR4ktJ78" TargetMode="External"/><Relationship Id="rId4" Type="http://schemas.openxmlformats.org/officeDocument/2006/relationships/hyperlink" Target="https://open.spotify.com/track/5pztwVl6brVgqYjYQ93us6?si=c585745203844fcf" TargetMode="External"/><Relationship Id="rId9" Type="http://schemas.openxmlformats.org/officeDocument/2006/relationships/hyperlink" Target="https://www.youtube.com/watch?v=foyH-TEs9D0" TargetMode="External"/><Relationship Id="rId13" Type="http://schemas.openxmlformats.org/officeDocument/2006/relationships/hyperlink" Target="https://www.youtube.com/watch?v=_UgQB4xcFXU" TargetMode="External"/><Relationship Id="rId18" Type="http://schemas.openxmlformats.org/officeDocument/2006/relationships/hyperlink" Target="https://open.spotify.com/track/7Auclx7u3hoVvIWWdJdpTy" TargetMode="External"/><Relationship Id="rId39" Type="http://schemas.openxmlformats.org/officeDocument/2006/relationships/hyperlink" Target="https://www.youtube.com/watch?v=1uMhv3YvVJc" TargetMode="External"/><Relationship Id="rId34" Type="http://schemas.openxmlformats.org/officeDocument/2006/relationships/hyperlink" Target="https://open.spotify.com/track/59ew3BDqan1LlwZOuKA4TJ" TargetMode="External"/><Relationship Id="rId50" Type="http://schemas.openxmlformats.org/officeDocument/2006/relationships/hyperlink" Target="https://open.spotify.com/track/28dDg22zOKNaz9NfdAFikv" TargetMode="External"/><Relationship Id="rId55" Type="http://schemas.openxmlformats.org/officeDocument/2006/relationships/hyperlink" Target="https://www.youtube.com/watch?v=FVzkW_2T6wY" TargetMode="External"/><Relationship Id="rId76" Type="http://schemas.openxmlformats.org/officeDocument/2006/relationships/hyperlink" Target="https://open.spotify.com/track/6Ws4ACQHbvQYl7TeSCHiLP?si=b797608ec6d74c6e" TargetMode="External"/><Relationship Id="rId7" Type="http://schemas.openxmlformats.org/officeDocument/2006/relationships/hyperlink" Target="https://www.youtube.com/watch?v=YqB8Dm65X18" TargetMode="External"/><Relationship Id="rId71" Type="http://schemas.openxmlformats.org/officeDocument/2006/relationships/hyperlink" Target="https://www.youtube.com/watch?v=_d8Yv_o5LOA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3118E3-65F4-4C15-9363-B0234696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0733A-F08B-4278-9844-2EF1815BD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1"/>
          <a:stretch/>
        </p:blipFill>
        <p:spPr>
          <a:xfrm>
            <a:off x="112289" y="100963"/>
            <a:ext cx="11974936" cy="6652261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BC9806BC-CFF1-4716-8E16-7D9B9C47D1EA}"/>
              </a:ext>
            </a:extLst>
          </p:cNvPr>
          <p:cNvGrpSpPr/>
          <p:nvPr/>
        </p:nvGrpSpPr>
        <p:grpSpPr>
          <a:xfrm>
            <a:off x="197450" y="20928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8903610D-1DE5-4F5E-95F0-4331FE37A832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1C39082F-09D4-45FF-B165-B81C6E01A527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1;p1">
            <a:extLst>
              <a:ext uri="{FF2B5EF4-FFF2-40B4-BE49-F238E27FC236}">
                <a16:creationId xmlns:a16="http://schemas.microsoft.com/office/drawing/2014/main" id="{ED9D4C48-6F90-4AAD-B0A8-EF6219F6FDB4}"/>
              </a:ext>
            </a:extLst>
          </p:cNvPr>
          <p:cNvSpPr txBox="1"/>
          <p:nvPr/>
        </p:nvSpPr>
        <p:spPr>
          <a:xfrm>
            <a:off x="1995487" y="2576165"/>
            <a:ext cx="820102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Secretul unui Cover de Succes: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Analiză Econometrică</a:t>
            </a:r>
            <a:endParaRPr sz="4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84912D2C-A3C0-408B-838A-D53C25A7FBE0}"/>
              </a:ext>
            </a:extLst>
          </p:cNvPr>
          <p:cNvSpPr txBox="1"/>
          <p:nvPr/>
        </p:nvSpPr>
        <p:spPr>
          <a:xfrm>
            <a:off x="660082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BBF44A-052F-4B6A-9E8C-1E1A609E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990" y="209284"/>
            <a:ext cx="66318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I.1.2.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4">
            <a:alphaModFix/>
          </a:blip>
          <a:srcRect l="1146"/>
          <a:stretch/>
        </p:blipFill>
        <p:spPr>
          <a:xfrm>
            <a:off x="1007900" y="1653450"/>
            <a:ext cx="4444099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349" y="1333500"/>
            <a:ext cx="56864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555450" y="4586400"/>
            <a:ext cx="5196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p-value &lt; 0.05 =&gt; ÎNCĂLCAREA ipotezei de Normalitate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</a:rPr>
              <a:t>                     Valori extreme: {3, 35}</a:t>
            </a:r>
            <a:endParaRPr sz="16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I.1.3. Model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după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Normalizare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" y="1689875"/>
            <a:ext cx="59090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973" y="1689875"/>
            <a:ext cx="5092902" cy="386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b0a1028e_0_24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I.1.4. </a:t>
            </a:r>
            <a:r>
              <a:rPr lang="en-US" dirty="0" err="1"/>
              <a:t>Retestarea</a:t>
            </a:r>
            <a:r>
              <a:rPr lang="en-US" dirty="0"/>
              <a:t> </a:t>
            </a:r>
            <a:r>
              <a:rPr lang="en-US" dirty="0" err="1"/>
              <a:t>ipotezei</a:t>
            </a:r>
            <a:r>
              <a:rPr lang="en-US" dirty="0"/>
              <a:t> de </a:t>
            </a:r>
            <a:r>
              <a:rPr lang="en-US" dirty="0" err="1"/>
              <a:t>Normalitate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corectare</a:t>
            </a:r>
            <a:endParaRPr dirty="0"/>
          </a:p>
        </p:txBody>
      </p:sp>
      <p:pic>
        <p:nvPicPr>
          <p:cNvPr id="217" name="Google Shape;217;g2c8b0a1028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300" y="1377000"/>
            <a:ext cx="4688400" cy="161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8b0a1028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741" y="3184092"/>
            <a:ext cx="4353514" cy="279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8b0a1028e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925" y="1112425"/>
            <a:ext cx="5358206" cy="35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8b0a1028e_0_24"/>
          <p:cNvSpPr txBox="1"/>
          <p:nvPr/>
        </p:nvSpPr>
        <p:spPr>
          <a:xfrm>
            <a:off x="1277625" y="4758400"/>
            <a:ext cx="43536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Testele Shapiro-Wilk și Jarque Bera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Erorile sunt normal distribuite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Erorile NU sunt normal distribuite</a:t>
            </a:r>
            <a:endParaRPr sz="1300" b="1">
              <a:solidFill>
                <a:srgbClr val="39353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Definirea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ății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37;g2c8b0a1028e_1_13">
            <a:extLst>
              <a:ext uri="{FF2B5EF4-FFF2-40B4-BE49-F238E27FC236}">
                <a16:creationId xmlns:a16="http://schemas.microsoft.com/office/drawing/2014/main" id="{6BC2D737-C23A-4636-BFC9-5A125BFB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3275" y="1048650"/>
            <a:ext cx="11625300" cy="5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b="1" dirty="0" err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Explicație</a:t>
            </a: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Homoschedasticitatea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apare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într-un model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atunci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rezidual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este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constant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toate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Practic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acest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lucru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înseamnă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măsură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valoarea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variabilei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dependente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schimbă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eroare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nu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variază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foarte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mult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Heteroschedasticitatea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altă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implică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varianță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inegală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reziduurile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punând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îndoială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fiabilitatea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39;g2c8b0a1028e_1_13">
            <a:hlinkClick r:id="rId3"/>
            <a:extLst>
              <a:ext uri="{FF2B5EF4-FFF2-40B4-BE49-F238E27FC236}">
                <a16:creationId xmlns:a16="http://schemas.microsoft.com/office/drawing/2014/main" id="{FAF7E23B-98B3-4D08-A1E9-979FE23424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501" y="2728553"/>
            <a:ext cx="3414890" cy="22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0;g2c8b0a1028e_1_13">
            <a:hlinkClick r:id="rId5"/>
            <a:extLst>
              <a:ext uri="{FF2B5EF4-FFF2-40B4-BE49-F238E27FC236}">
                <a16:creationId xmlns:a16="http://schemas.microsoft.com/office/drawing/2014/main" id="{F4C267E8-097C-4FCC-8E1B-86478E6B30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3591" y="2726097"/>
            <a:ext cx="3412655" cy="2197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2;g2c8b0a1028e_1_13">
            <a:extLst>
              <a:ext uri="{FF2B5EF4-FFF2-40B4-BE49-F238E27FC236}">
                <a16:creationId xmlns:a16="http://schemas.microsoft.com/office/drawing/2014/main" id="{8C3F4FBD-3580-4C0B-A209-EEB98C325F8B}"/>
              </a:ext>
            </a:extLst>
          </p:cNvPr>
          <p:cNvSpPr/>
          <p:nvPr/>
        </p:nvSpPr>
        <p:spPr>
          <a:xfrm>
            <a:off x="1407501" y="5089917"/>
            <a:ext cx="351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homoscedasticity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at each value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has about the same variance.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3;g2c8b0a1028e_1_13">
            <a:extLst>
              <a:ext uri="{FF2B5EF4-FFF2-40B4-BE49-F238E27FC236}">
                <a16:creationId xmlns:a16="http://schemas.microsoft.com/office/drawing/2014/main" id="{A1F40D98-8586-4506-B236-7EF553E68281}"/>
              </a:ext>
            </a:extLst>
          </p:cNvPr>
          <p:cNvSpPr/>
          <p:nvPr/>
        </p:nvSpPr>
        <p:spPr>
          <a:xfrm>
            <a:off x="6593591" y="5089917"/>
            <a:ext cx="341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heteroscedasticity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variance of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increase with increasing values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39" y="1644225"/>
            <a:ext cx="5025075" cy="3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854175" y="1153575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48" y="1613525"/>
            <a:ext cx="57721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 txBox="1"/>
          <p:nvPr/>
        </p:nvSpPr>
        <p:spPr>
          <a:xfrm>
            <a:off x="5993575" y="4520275"/>
            <a:ext cx="52077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Testul Breusch-Pagan și Testul White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Varianța erorilor este constantă (homoscedasticitate).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Varianța erorilor nu este constantă (heteroscedasticitate).</a:t>
            </a: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33882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I.3.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Non-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autocorelare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00" y="1149925"/>
            <a:ext cx="5831976" cy="26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923" y="2753150"/>
            <a:ext cx="5044352" cy="33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6225925" y="1391375"/>
            <a:ext cx="4933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BP = 2.3294 </a:t>
            </a:r>
            <a:r>
              <a:rPr lang="ro-RO" b="1" dirty="0"/>
              <a:t>⇒ </a:t>
            </a:r>
            <a:r>
              <a:rPr lang="en-US" b="1" dirty="0"/>
              <a:t>NU </a:t>
            </a:r>
            <a:r>
              <a:rPr lang="en-US" b="1" dirty="0" err="1"/>
              <a:t>avem</a:t>
            </a:r>
            <a:r>
              <a:rPr lang="en-US" b="1" dirty="0"/>
              <a:t> </a:t>
            </a:r>
            <a:r>
              <a:rPr lang="en-US" b="1" dirty="0" err="1"/>
              <a:t>autocorelare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cazul</a:t>
            </a:r>
            <a:r>
              <a:rPr lang="en-US" b="1" dirty="0"/>
              <a:t> </a:t>
            </a:r>
            <a:r>
              <a:rPr lang="en-US" b="1" dirty="0" err="1"/>
              <a:t>reziduurilor</a:t>
            </a:r>
            <a:endParaRPr b="1" dirty="0"/>
          </a:p>
        </p:txBody>
      </p:sp>
      <p:sp>
        <p:nvSpPr>
          <p:cNvPr id="264" name="Google Shape;264;p10"/>
          <p:cNvSpPr txBox="1"/>
          <p:nvPr/>
        </p:nvSpPr>
        <p:spPr>
          <a:xfrm>
            <a:off x="765900" y="3827625"/>
            <a:ext cx="57033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Durbin-Watson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1):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H0​: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între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reziduuri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endParaRPr sz="1500" b="1" dirty="0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Breusch-Godfrey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m):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m.</a:t>
            </a: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I.4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Analiza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23" y="1494200"/>
            <a:ext cx="62103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563525" y="1094000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038" y="1650838"/>
            <a:ext cx="31908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786" y="3580550"/>
            <a:ext cx="20574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8653788" y="2985750"/>
            <a:ext cx="5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VS</a:t>
            </a:r>
            <a:endParaRPr sz="16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I.5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Necorelarea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cu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variabilele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independente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98" y="1265925"/>
            <a:ext cx="63150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173" y="3429000"/>
            <a:ext cx="75342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>
            <a:off x="7055025" y="1665350"/>
            <a:ext cx="4603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H0: Reziduurile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H1: Reziduurile NU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578400" y="4205200"/>
            <a:ext cx="3127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2"/>
                </a:solidFill>
              </a:rPr>
              <a:t>p-value &gt; 0.05 </a:t>
            </a:r>
            <a:r>
              <a:rPr lang="ro-RO" sz="1500" b="1" dirty="0">
                <a:solidFill>
                  <a:schemeClr val="accent2"/>
                </a:solidFill>
              </a:rPr>
              <a:t>⇒</a:t>
            </a:r>
            <a:r>
              <a:rPr lang="en-US" sz="1500" b="1" dirty="0">
                <a:solidFill>
                  <a:schemeClr val="accent2"/>
                </a:solidFill>
              </a:rPr>
              <a:t> se </a:t>
            </a:r>
            <a:r>
              <a:rPr lang="en-US" sz="1500" b="1" dirty="0" err="1">
                <a:solidFill>
                  <a:schemeClr val="accent2"/>
                </a:solidFill>
              </a:rPr>
              <a:t>acceptă</a:t>
            </a:r>
            <a:r>
              <a:rPr lang="en-US" sz="1500" b="1" dirty="0">
                <a:solidFill>
                  <a:schemeClr val="accent2"/>
                </a:solidFill>
              </a:rPr>
              <a:t> H1, </a:t>
            </a:r>
            <a:endParaRPr sz="1500" b="1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accent2"/>
                </a:solidFill>
              </a:rPr>
              <a:t>deci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reziduurile</a:t>
            </a:r>
            <a:r>
              <a:rPr lang="en-US" sz="1500" b="1" dirty="0">
                <a:solidFill>
                  <a:schemeClr val="accent2"/>
                </a:solidFill>
              </a:rPr>
              <a:t> NU sunt corelate cu </a:t>
            </a:r>
            <a:r>
              <a:rPr lang="en-US" sz="1500" b="1" dirty="0" err="1">
                <a:solidFill>
                  <a:schemeClr val="accent2"/>
                </a:solidFill>
              </a:rPr>
              <a:t>variabilele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independente</a:t>
            </a:r>
            <a:endParaRPr sz="15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I.6.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Tendințe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025" y="1570037"/>
            <a:ext cx="45529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5860500" y="2024800"/>
            <a:ext cx="49929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Likes_yt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a rămas constant în timpul perioadei studiate, aproape de limita inferioară.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Views_yt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și scăzut fluctuant, cele mai joase valori înregistrându-se în ani  2011-2014 din cauza schimbării algoritmului de recomandare a videoclipurilor.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Spotify_plays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rapid până în 2011, după care a scăzut continuu. (apariția Spotify în SUA)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Popularity_spotify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scăzut constant de-a lungul timpului.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21182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II. </a:t>
            </a:r>
            <a:r>
              <a:rPr lang="en-US" sz="2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</a:t>
            </a:r>
            <a:r>
              <a:rPr lang="ro-RO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ă Ierarhică de Clusteri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4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sp>
        <p:nvSpPr>
          <p:cNvPr id="16" name="Google Shape;161;p2">
            <a:extLst>
              <a:ext uri="{FF2B5EF4-FFF2-40B4-BE49-F238E27FC236}">
                <a16:creationId xmlns:a16="http://schemas.microsoft.com/office/drawing/2014/main" id="{3100E6FB-C023-4616-9216-9D1FED4F75A4}"/>
              </a:ext>
            </a:extLst>
          </p:cNvPr>
          <p:cNvSpPr txBox="1"/>
          <p:nvPr/>
        </p:nvSpPr>
        <p:spPr>
          <a:xfrm>
            <a:off x="679894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  <a:p>
            <a:pPr algn="r">
              <a:buSzPts val="2400"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sz="2400" dirty="0"/>
          </a:p>
        </p:txBody>
      </p:sp>
      <p:sp>
        <p:nvSpPr>
          <p:cNvPr id="17" name="Google Shape;162;p2">
            <a:extLst>
              <a:ext uri="{FF2B5EF4-FFF2-40B4-BE49-F238E27FC236}">
                <a16:creationId xmlns:a16="http://schemas.microsoft.com/office/drawing/2014/main" id="{4F20A268-0658-4EB3-BF8A-0FF76096AE50}"/>
              </a:ext>
            </a:extLst>
          </p:cNvPr>
          <p:cNvSpPr txBox="1"/>
          <p:nvPr/>
        </p:nvSpPr>
        <p:spPr>
          <a:xfrm>
            <a:off x="726002" y="726057"/>
            <a:ext cx="10315625" cy="13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Topic: Covers of Stand by Me (Ben E. King)</a:t>
            </a:r>
            <a:endParaRPr sz="4000" b="0" i="1" u="none" strike="noStrike" cap="none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78EAD-83F2-4D7F-BAC6-CA08A9945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2" t="3676" r="4248" b="4417"/>
          <a:stretch/>
        </p:blipFill>
        <p:spPr>
          <a:xfrm rot="16200000">
            <a:off x="2025031" y="835290"/>
            <a:ext cx="3742315" cy="60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Dendrogramă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AA964-53F2-4323-8DCA-7772A6C6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5" y="1007000"/>
            <a:ext cx="11315800" cy="55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Scatter plot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7D6C0-E3D8-49CD-98DC-11261D5E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5" y="956128"/>
            <a:ext cx="10915209" cy="55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844C-CE98-478D-ABD7-6EFEDDDE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43" y="994653"/>
            <a:ext cx="10059913" cy="5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3D8A-F8BA-49A3-8557-5366C77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1" y="1610607"/>
            <a:ext cx="11676157" cy="39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3239D-6A16-470C-A3A8-6E25CE8A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8" y="987080"/>
            <a:ext cx="10047150" cy="54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B771D-EE6A-4640-96F2-5888B624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0" y="1685925"/>
            <a:ext cx="11455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7E328-BE81-4C59-AF19-D1534293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75" y="1034705"/>
            <a:ext cx="10047150" cy="54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6B3CC-5E63-4331-AB92-671A000A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0" y="1610606"/>
            <a:ext cx="11530678" cy="37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Concluzii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75A60-60ED-4FDD-B8B6-05C2FBD1BB98}"/>
              </a:ext>
            </a:extLst>
          </p:cNvPr>
          <p:cNvSpPr txBox="1"/>
          <p:nvPr/>
        </p:nvSpPr>
        <p:spPr>
          <a:xfrm>
            <a:off x="1841825" y="4289985"/>
            <a:ext cx="763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Interpretarea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live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coverurilor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modalitate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eficientă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crește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popularitatea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artiștilor</a:t>
            </a:r>
            <a:r>
              <a:rPr lang="ro-R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Tempo-ul și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experiența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artistului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influențează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succesul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cover.</a:t>
            </a:r>
          </a:p>
        </p:txBody>
      </p:sp>
    </p:spTree>
    <p:extLst>
      <p:ext uri="{BB962C8B-B14F-4D97-AF65-F5344CB8AC3E}">
        <p14:creationId xmlns:p14="http://schemas.microsoft.com/office/powerpoint/2010/main" val="35263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ADDAB-B303-4DAE-B0EA-8F06BBCE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57" y="1261310"/>
            <a:ext cx="1799933" cy="1815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7563F-5080-439E-AE08-C8F8620C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41" y="3662343"/>
            <a:ext cx="2137242" cy="2137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D07136-CCA9-40EB-B38C-0FD31D02E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16" y="3678640"/>
            <a:ext cx="2089854" cy="2089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5EF901-224C-446C-A9C1-BF64347E0AFD}"/>
              </a:ext>
            </a:extLst>
          </p:cNvPr>
          <p:cNvSpPr txBox="1"/>
          <p:nvPr/>
        </p:nvSpPr>
        <p:spPr>
          <a:xfrm>
            <a:off x="537984" y="6877172"/>
            <a:ext cx="3826940" cy="47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1" dirty="0">
                <a:solidFill>
                  <a:srgbClr val="4B4F58"/>
                </a:solidFill>
                <a:ea typeface="Roboto" panose="02000000000000000000" pitchFamily="2" charset="0"/>
              </a:rPr>
              <a:t>Pentru</a:t>
            </a:r>
            <a:r>
              <a:rPr lang="ro-RO" sz="1101" dirty="0">
                <a:solidFill>
                  <a:srgbClr val="4B4F58"/>
                </a:solidFill>
                <a:ea typeface="Roboto" panose="02000000000000000000" pitchFamily="2" charset="0"/>
              </a:rPr>
              <a:t> mai multe detalii, ne puteți conecta la:</a:t>
            </a:r>
          </a:p>
          <a:p>
            <a:endParaRPr lang="ro-RO" sz="3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1" dirty="0">
                <a:hlinkClick r:id="rId9"/>
              </a:rPr>
              <a:t>32dianaparaschiv@gmail.com</a:t>
            </a:r>
            <a:r>
              <a:rPr lang="ro-RO" sz="1101" dirty="0"/>
              <a:t> 		</a:t>
            </a:r>
            <a:r>
              <a:rPr lang="en-US" sz="1101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nituiulia18@gmail.com</a:t>
            </a:r>
            <a:endParaRPr lang="ro-RO" sz="1101" dirty="0">
              <a:solidFill>
                <a:srgbClr val="0563C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09CCBD-C080-407B-8D23-BE11EEC6BA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22" r="1216"/>
          <a:stretch/>
        </p:blipFill>
        <p:spPr>
          <a:xfrm rot="16200000">
            <a:off x="7477161" y="2137011"/>
            <a:ext cx="2714792" cy="4639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A9A9AD-4ED1-4446-9362-A64B139D1FE4}"/>
              </a:ext>
            </a:extLst>
          </p:cNvPr>
          <p:cNvSpPr txBox="1"/>
          <p:nvPr/>
        </p:nvSpPr>
        <p:spPr>
          <a:xfrm>
            <a:off x="1086301" y="1148118"/>
            <a:ext cx="73405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b="1" dirty="0">
                <a:solidFill>
                  <a:srgbClr val="DD565B"/>
                </a:solidFill>
                <a:ea typeface="Roboto" panose="02000000000000000000" pitchFamily="2" charset="0"/>
              </a:rPr>
              <a:t>Mulțumim pentru atenție!</a:t>
            </a:r>
            <a:endParaRPr lang="ro-RO" sz="1800" dirty="0">
              <a:ea typeface="Roboto" panose="02000000000000000000" pitchFamily="2" charset="0"/>
            </a:endParaRPr>
          </a:p>
          <a:p>
            <a:endParaRPr lang="ro-RO" sz="1600" i="1" dirty="0">
              <a:ea typeface="Roboto" panose="02000000000000000000" pitchFamily="2" charset="0"/>
            </a:endParaRPr>
          </a:p>
          <a:p>
            <a:r>
              <a:rPr lang="ro-RO" i="1" dirty="0">
                <a:ea typeface="Roboto" panose="02000000000000000000" pitchFamily="2" charset="0"/>
              </a:rPr>
              <a:t>Un studiu econometric realizat de:</a:t>
            </a:r>
            <a:br>
              <a:rPr lang="ro-RO" b="1" i="1" dirty="0">
                <a:ea typeface="Roboto" panose="02000000000000000000" pitchFamily="2" charset="0"/>
              </a:rPr>
            </a:br>
            <a:r>
              <a:rPr lang="ro-RO" b="1" i="1" dirty="0">
                <a:ea typeface="Roboto" panose="02000000000000000000" pitchFamily="2" charset="0"/>
              </a:rPr>
              <a:t>Paraschiv Diana </a:t>
            </a:r>
            <a:r>
              <a:rPr lang="ro-RO" i="1" dirty="0">
                <a:ea typeface="Roboto" panose="02000000000000000000" pitchFamily="2" charset="0"/>
              </a:rPr>
              <a:t>– Anul III, Informatică Economică în engleză</a:t>
            </a:r>
          </a:p>
          <a:p>
            <a:r>
              <a:rPr lang="ro-RO" b="1" i="1" dirty="0">
                <a:ea typeface="Roboto" panose="02000000000000000000" pitchFamily="2" charset="0"/>
              </a:rPr>
              <a:t>Nițu Iulia </a:t>
            </a:r>
            <a:r>
              <a:rPr lang="ro-RO" i="1" dirty="0">
                <a:ea typeface="Roboto" panose="02000000000000000000" pitchFamily="2" charset="0"/>
              </a:rPr>
              <a:t>– Anul III, Informatică economică </a:t>
            </a:r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14BD1-70B7-4B52-B8C8-400E66029CCC}"/>
              </a:ext>
            </a:extLst>
          </p:cNvPr>
          <p:cNvSpPr txBox="1"/>
          <p:nvPr/>
        </p:nvSpPr>
        <p:spPr>
          <a:xfrm>
            <a:off x="1224185" y="3380082"/>
            <a:ext cx="1563497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00B050"/>
                </a:solidFill>
                <a:ea typeface="Roboto" panose="02000000000000000000" pitchFamily="2" charset="0"/>
              </a:rPr>
              <a:t>Spotify Playlist</a:t>
            </a:r>
            <a:endParaRPr lang="en-US" sz="1401" b="1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FC88EE-A38E-448F-B53C-B1380118662F}"/>
              </a:ext>
            </a:extLst>
          </p:cNvPr>
          <p:cNvSpPr txBox="1"/>
          <p:nvPr/>
        </p:nvSpPr>
        <p:spPr>
          <a:xfrm>
            <a:off x="3845212" y="3370735"/>
            <a:ext cx="2089772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FF0000"/>
                </a:solidFill>
                <a:ea typeface="Roboto" panose="02000000000000000000" pitchFamily="2" charset="0"/>
              </a:rPr>
              <a:t>YouTube Playlist</a:t>
            </a:r>
            <a:endParaRPr lang="en-US" sz="1401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7A2CD-0B74-4A48-87CD-ED9F4FEE8008}"/>
              </a:ext>
            </a:extLst>
          </p:cNvPr>
          <p:cNvSpPr txBox="1"/>
          <p:nvPr/>
        </p:nvSpPr>
        <p:spPr>
          <a:xfrm>
            <a:off x="8989886" y="930827"/>
            <a:ext cx="1455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7030A0"/>
                </a:solidFill>
                <a:ea typeface="Roboto" panose="02000000000000000000" pitchFamily="2" charset="0"/>
              </a:rPr>
              <a:t>GitHub proiect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8" name="Picture 4" descr="GitHub Logos and Usage · GitHub">
            <a:extLst>
              <a:ext uri="{FF2B5EF4-FFF2-40B4-BE49-F238E27FC236}">
                <a16:creationId xmlns:a16="http://schemas.microsoft.com/office/drawing/2014/main" id="{569C5DD8-46DD-420F-97ED-981D59CF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77" y="874825"/>
            <a:ext cx="404949" cy="4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7A4A8DBB-A7AA-4242-9940-9E23B41C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77" y="3344119"/>
            <a:ext cx="376151" cy="3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A35EA9-9043-473E-BEF6-5587BA1FBF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5698" y="3335054"/>
            <a:ext cx="509285" cy="3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0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t="44440" b="44440"/>
          <a:stretch/>
        </p:blipFill>
        <p:spPr>
          <a:xfrm>
            <a:off x="3289850" y="5519075"/>
            <a:ext cx="8654450" cy="9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19C76-8D69-44F9-A5AC-2E5A08BB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5571"/>
            <a:ext cx="285750" cy="1472429"/>
          </a:xfrm>
          <a:prstGeom prst="rect">
            <a:avLst/>
          </a:prstGeom>
        </p:spPr>
      </p:pic>
      <p:pic>
        <p:nvPicPr>
          <p:cNvPr id="4" name="Ben E. King - Stand By Me (1961)">
            <a:hlinkClick r:id="" action="ppaction://media"/>
            <a:extLst>
              <a:ext uri="{FF2B5EF4-FFF2-40B4-BE49-F238E27FC236}">
                <a16:creationId xmlns:a16="http://schemas.microsoft.com/office/drawing/2014/main" id="{17D36132-FB8D-40BD-BCB9-F68155AAF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0452" y="5811708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</a:t>
            </a:r>
            <a:r>
              <a:rPr lang="ro-RO" dirty="0"/>
              <a:t>ințe</a:t>
            </a:r>
            <a:endParaRPr dirty="0"/>
          </a:p>
        </p:txBody>
      </p:sp>
      <p:sp>
        <p:nvSpPr>
          <p:cNvPr id="392" name="Google Shape;392;p35"/>
          <p:cNvSpPr/>
          <p:nvPr/>
        </p:nvSpPr>
        <p:spPr>
          <a:xfrm>
            <a:off x="8460302" y="5828250"/>
            <a:ext cx="3375300" cy="522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RETURN TO HOME PAGE</a:t>
            </a:r>
            <a:endParaRPr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025DA-0658-47E1-BCB8-937D6D5C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5571"/>
            <a:ext cx="171998" cy="14724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F25E0-3E1F-46F5-BDCD-744F2BFE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Numărul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vizualizări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aprecieri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și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ascultători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lunari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fost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colectate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pe YouTube și Spotify.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cântecele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link-urile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corespondente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atașate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în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setul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date.</a:t>
            </a:r>
            <a:endParaRPr lang="ro-RO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Tempo 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</a:rPr>
              <a:t>a fost identificat utilizând aceste tool-uri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https://songbpm.com/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ro-RO" sz="1450" dirty="0">
                <a:latin typeface="Roboto" panose="02000000000000000000" pitchFamily="2" charset="0"/>
                <a:ea typeface="Roboto" panose="02000000000000000000" pitchFamily="2" charset="0"/>
              </a:rPr>
              <a:t> precum și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https://convert.routenote.com/bpm-detector</a:t>
            </a:r>
            <a:endParaRPr lang="en-US" sz="14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https://en.wikipedia.org/wiki/Stand_by_Me_(Ben_E._King_song)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https://en.wikipedia.org/wiki/Stand_by_Me_(film)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https://www.songhall.org/awards/winner/stand_by_me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https://oldtimemusic.com/the-meaning-behind-the-song-stand-by-me-by-cassius-clay/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https://www.investopedia.com/terms/v/variance-inflation-factor.asp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https://www.statisticssolutions.com/dissertation-resources/autocorrelation/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https://corporatefinanceinstitute.com/resources/data-science/homoskedastic/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2"/>
              </a:rPr>
              <a:t>https://www.statology.org/breusch-pagan-test/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https://www3.nd.edu/~wevans1/econ30331/Durbin_Watson_tables.pdf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4"/>
              </a:rPr>
              <a:t>https://www.researchgate.net/publication/328101493_The_Effects_of_User_Engagements_for_User_and_Company_Generated_Videos_on_Music_Sales_Empirical_Evidence_From_YouTube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b="0" i="0" dirty="0">
                <a:effectLst/>
                <a:latin typeface="Roboto" panose="02000000000000000000" pitchFamily="2" charset="0"/>
              </a:rPr>
              <a:t>JiHye Park’s research + JooSeok Park &amp; JaeHong Park)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https://www.cram.com/essay/Analysis-Of-Ben-E-King-Stand-By/PJYACS89PU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https://www.frontiersin.org/articles/10.3389/fpsyg.2018.01880/full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https://www.sciencedirect.com/science/article/abs/pii/S0010945211001535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AutoShape 4" descr="JaeHong Park">
            <a:hlinkClick r:id="rId15"/>
            <a:extLst>
              <a:ext uri="{FF2B5EF4-FFF2-40B4-BE49-F238E27FC236}">
                <a16:creationId xmlns:a16="http://schemas.microsoft.com/office/drawing/2014/main" id="{ADF5E538-1F98-43A1-B5A1-CD63980B95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BAF51B-28DC-477D-98B0-01FD3F777E11}"/>
              </a:ext>
            </a:extLst>
          </p:cNvPr>
          <p:cNvSpPr/>
          <p:nvPr/>
        </p:nvSpPr>
        <p:spPr>
          <a:xfrm rot="5400000">
            <a:off x="9064873" y="3757438"/>
            <a:ext cx="52807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Covers of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“Stand by Me” (Ben E. King)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920652-0A05-4E36-A1E2-F270BBE6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82753"/>
              </p:ext>
            </p:extLst>
          </p:nvPr>
        </p:nvGraphicFramePr>
        <p:xfrm>
          <a:off x="216597" y="229362"/>
          <a:ext cx="11211180" cy="639927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3420554346"/>
                    </a:ext>
                  </a:extLst>
                </a:gridCol>
                <a:gridCol w="1558139">
                  <a:extLst>
                    <a:ext uri="{9D8B030D-6E8A-4147-A177-3AD203B41FA5}">
                      <a16:colId xmlns:a16="http://schemas.microsoft.com/office/drawing/2014/main" val="710692792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15527319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32060167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72621415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01578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3974972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65590419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6515861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560469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187813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2134167046"/>
                    </a:ext>
                  </a:extLst>
                </a:gridCol>
                <a:gridCol w="889471">
                  <a:extLst>
                    <a:ext uri="{9D8B030D-6E8A-4147-A177-3AD203B41FA5}">
                      <a16:colId xmlns:a16="http://schemas.microsoft.com/office/drawing/2014/main" val="12367369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385302908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1849747044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66272912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89935719"/>
                    </a:ext>
                  </a:extLst>
                </a:gridCol>
              </a:tblGrid>
              <a:tr h="168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Year</a:t>
                      </a:r>
                      <a:r>
                        <a:rPr lang="ro-R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YT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YouTube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Spotify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Views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Spotify Plays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Likes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 popularity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Song Duration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Debut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Career cover years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Band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Alive then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Live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Longer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867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3"/>
                        </a:rPr>
                        <a:t>https://www.youtube.com/watch?v=OINw340XQbg</a:t>
                      </a:r>
                      <a:endParaRPr lang="en-US" sz="30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4"/>
                        </a:rPr>
                        <a:t>https://open.spotify.com/track/5pztwVl6brVgqYjYQ93us6?si=c585745203844fcf</a:t>
                      </a:r>
                      <a:endParaRPr lang="en-US" sz="3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82442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5172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112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Tracy Chapman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5"/>
                        </a:rPr>
                        <a:t>https://www.youtube.com/watch?v=8XL6C3vY0jM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https://open.spotify.com/track/2gs8HVC6KXOQe76XggzZH5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18475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55108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3206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John Lennon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https://www.youtube.com/watch?v=YqB8Dm65X18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8"/>
                        </a:rPr>
                        <a:t>https://open.spotify.com/track/1dK9izwwmXv0NJf8jkny3v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111461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18035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95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 Royce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9"/>
                        </a:rPr>
                        <a:t>https://www.youtube.com/watch?v=foyH-TEs9D0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0"/>
                        </a:rPr>
                        <a:t>https://open.spotify.com/track/0DQd0tWurMHUAv0cMnDELH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104045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156145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677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Otis Redding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https://www.youtube.com/watch?v=IatStctYBPw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2"/>
                        </a:rPr>
                        <a:t>https://open.spotify.com/track/1aj4GXfmEYXfdVZohCpNKu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236612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894052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Kingsmen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3"/>
                        </a:rPr>
                        <a:t>https://www.youtube.com/watch?v=_UgQB4xcFXU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4"/>
                        </a:rPr>
                        <a:t>https://open.spotify.com/track/1iI1eI6gkBqYgJjgxudjqQ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2009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Clark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5"/>
                        </a:rPr>
                        <a:t>https://www.youtube.com/watch?v=kS6ZkL2udpU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6"/>
                        </a:rPr>
                        <a:t>https://open.spotify.com/track/58avjFvb2C6rnFsRDtpiil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047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Chandler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7"/>
                        </a:rPr>
                        <a:t>https://www.youtube.com/watch?v=CUdD7irDsmU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8"/>
                        </a:rPr>
                        <a:t>https://open.spotify.com/track/7Auclx7u3hoVvIWWdJdpTy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95566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Mickey Gilley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9"/>
                        </a:rPr>
                        <a:t>https://www.youtube.com/watch?v=kzLiSPllnYc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0"/>
                        </a:rPr>
                        <a:t>https://open.spotify.com/track/3Fa7jdzVHdykpioJP1Qw7Z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14365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3058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Meat Loaf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1"/>
                        </a:rPr>
                        <a:t>https://www.youtube.com/watch?v=_2PODnVrCko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2"/>
                        </a:rPr>
                        <a:t>https://open.spotify.com/track/6H0RFRbrDzfE1F6h67QvWS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1949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Maurice White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3"/>
                        </a:rPr>
                        <a:t>https://www.youtube.com/watch?v=PI97Kt358YM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4"/>
                        </a:rPr>
                        <a:t>https://open.spotify.com/track/78ed1StERMVBNocbSEQpCF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2635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Ronnie Milsap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5"/>
                        </a:rPr>
                        <a:t>https://www.youtube.com/watch?v=Quz1SqAlQUw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6"/>
                        </a:rPr>
                        <a:t>https://open.spotify.com/track/01WmDtHHfrNOrljuqbezRo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75527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Florence and the machine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7"/>
                        </a:rPr>
                        <a:t>https://www.youtube.com/watch?v=vv2DSmy3Tro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8"/>
                        </a:rPr>
                        <a:t>https://open.spotify.com/track/5XSU59wtE5CRCAEyHmmGy4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86700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269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Weezer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9"/>
                        </a:rPr>
                        <a:t>https://www.youtube.com/watch?v=9JpQ_YTJmkE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0"/>
                        </a:rPr>
                        <a:t>https://open.spotify.com/track/1TGcnUxYcBZAcXBKtwwTZP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5891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Adriano Celentano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1"/>
                        </a:rPr>
                        <a:t>https://www.youtube.com/watch?v=VlooND9Jb2c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2"/>
                        </a:rPr>
                        <a:t>https://open.spotify.com/track/6KTwR3UpoEcWxa43BvqMNk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7774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3456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Skylar Grey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3"/>
                        </a:rPr>
                        <a:t>https://www.youtube.com/watch?v=T2bcUxUOUQg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4"/>
                        </a:rPr>
                        <a:t>https://open.spotify.com/track/59ew3BDqan1LlwZOuKA4TJ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33367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29179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7455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Emily Linge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5"/>
                        </a:rPr>
                        <a:t>https://www.youtube.com/watch?v=1hZfDieFYuI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6"/>
                        </a:rPr>
                        <a:t>https://open.spotify.com/track/4cqVVghWICKvE25SHE3k9I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7016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Fenley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https://www.youtube.com/watch?v=RPpL5wDADMQ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https://open.spotify.com/track/2uqLJLLFdc9zR0jZCfa4NO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967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Susan Boyle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7"/>
                        </a:rPr>
                        <a:t>https://www.youtube.com/watch?v=f8IVup4G1GU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8"/>
                        </a:rPr>
                        <a:t>https://open.spotify.com/track/0p0GDxm2WHsnYTasGXXXGG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61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Sarah Menescal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9"/>
                        </a:rPr>
                        <a:t>https://www.youtube.com/watch?v=1uMhv3YvVJc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0"/>
                        </a:rPr>
                        <a:t>https://open.spotify.com/track/5JagoCyaJWBriQfGdhTAVs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7214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the Cause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  <a:hlinkClick r:id="rId41"/>
                        </a:rPr>
                        <a:t>https://www.youtube.com/watch?v=inV4yR8oRMk</a:t>
                      </a:r>
                      <a:endParaRPr lang="en-US" sz="300" b="0" i="0" u="sng" strike="noStrike" dirty="0">
                        <a:solidFill>
                          <a:srgbClr val="1A1A1A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2"/>
                        </a:rPr>
                        <a:t>https://open.spotify.com/track/7oqvT7zwySTA2BjDVyXZFD?si=da525b705cc34a4c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5724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7290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859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Aaron Neville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3"/>
                        </a:rPr>
                        <a:t>https://www.youtube.com/watch?v=JOj1xZpXpYI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4"/>
                        </a:rPr>
                        <a:t>https://open.spotify.com/track/4cRA5G6kAjDDIiQ9okdVFp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1960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00747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Amy Grant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5"/>
                        </a:rPr>
                        <a:t>https://www.youtube.com/watch?v=yKHkeJ-tfcc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6"/>
                        </a:rPr>
                        <a:t>https://open.spotify.com/track/1Nc6XVEvhkUFtwYT41JYMq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5531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Baek Ji Young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7"/>
                        </a:rPr>
                        <a:t>https://www.youtube.com/watch?v=KuK_vBSs65I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8"/>
                        </a:rPr>
                        <a:t>https://open.spotify.com/track/3fUxkMOoitclrlnS4VCgZO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7095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Alexandra Ilieva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https://www.youtube.com/watch?v=qafTgd4e2TI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https://open.spotify.com/track/5a6QtCaPSZG8HHkcERurQp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26070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31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Demis Roussos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9"/>
                        </a:rPr>
                        <a:t>https://www.youtube.com/watch?v=UY5FLqDUQRE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0"/>
                        </a:rPr>
                        <a:t>https://open.spotify.com/track/28dDg22zOKNaz9NfdAFikv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784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5.05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0813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Earl Grant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1"/>
                        </a:rPr>
                        <a:t>https://www.youtube.com/watch?v=fI7ScHYlA4U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2"/>
                        </a:rPr>
                        <a:t>https://open.spotify.com/track/0gh7bhHraoM2Nt93lEX1hh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114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Elvis Presley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3"/>
                        </a:rPr>
                        <a:t>https://www.youtube.com/watch?v=MUaPVkKhddw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4"/>
                        </a:rPr>
                        <a:t>https://open.spotify.com/track/7ygH5jtTMS9QtZegrFQ8H2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965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Florida Boys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5"/>
                        </a:rPr>
                        <a:t>https://www.youtube.com/watch?v=FVzkW_2T6wY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6"/>
                        </a:rPr>
                        <a:t>https://open.spotify.com/artist/7cyFH4DijuxJIdbs5QkgMC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3.42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1946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28571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Chico and The Gypsies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2023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7"/>
                        </a:rPr>
                        <a:t>https://www.youtube.com/watch?v=Es7cfzrieX4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8"/>
                        </a:rPr>
                        <a:t>https://open.spotify.com/artist/7EbSS8L1ZtVfwiMz40F1MI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54642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Daughters of Eve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9"/>
                        </a:rPr>
                        <a:t>https://www.youtube.com/watch?v=b4TDJ4ZQUZM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0"/>
                        </a:rPr>
                        <a:t>https://open.spotify.com/track/0E6OHvofOKSS1uCcRqvTNs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414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Joseph Vincent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1"/>
                        </a:rPr>
                        <a:t>https://www.youtube.com/watch?v=DKnQliXfQlQ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2"/>
                        </a:rPr>
                        <a:t>https://open.spotify.com/track/0Wvt9HRhJRYftAQEVi2Y1w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19381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1592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2.083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76534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Kingdom Choir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3"/>
                        </a:rPr>
                        <a:t>https://www.youtube.com/watch?v=InDlSP7yv94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4"/>
                        </a:rPr>
                        <a:t>https://open.spotify.com/artist/3OZZeMIZnTvQKjfQEEqx6C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66978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Scary Pockets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5"/>
                        </a:rPr>
                        <a:t>https://www.youtube.com/watch?v=qaI4qa_Qr2c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6"/>
                        </a:rPr>
                        <a:t>https://open.spotify.com/track/03qlNqEjdq7RpYyHFVlujn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071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Matt Johnson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7"/>
                        </a:rPr>
                        <a:t>https://www.youtube.com/watch?v=dzr-mGI1MXc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8"/>
                        </a:rPr>
                        <a:t>https://open.spotify.com/track/52PqAb53iL5xXznCuowyzs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16677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6932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Andrew Sixty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9"/>
                        </a:rPr>
                        <a:t>https://www.youtube.com/watch?v=4JJXk1RKOrU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0"/>
                        </a:rPr>
                        <a:t>https://open.spotify.com/track/2rPFlD2XnNNgSQw58uAs4Q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3561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Maria Jose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1"/>
                        </a:rPr>
                        <a:t>https://www.youtube.com/watch?v=_d8Yv_o5LOA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2"/>
                        </a:rPr>
                        <a:t>https://open.spotify.com/track/5Q6RfuGSAtyeJlzfaLOIIn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16590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Boyce Avenue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3"/>
                        </a:rPr>
                        <a:t>https://www.youtube.com/watch?v=-8iyR4ktJ78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4"/>
                        </a:rPr>
                        <a:t>https://open.spotify.com/track/068qo0w1Ki0cjnFYOUhAm2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6762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BlackJack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5"/>
                        </a:rPr>
                        <a:t>https://www.youtube.com/watch?v=0MyPpG4JTRo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6"/>
                        </a:rPr>
                        <a:t>https://open.spotify.com/track/6Ws4ACQHbvQYl7TeSCHiLP?si=b797608ec6d74c6e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2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7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489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76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403400" y="19332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26" name="Google Shape;326;p26"/>
          <p:cNvGraphicFramePr/>
          <p:nvPr>
            <p:extLst>
              <p:ext uri="{D42A27DB-BD31-4B8C-83A1-F6EECF244321}">
                <p14:modId xmlns:p14="http://schemas.microsoft.com/office/powerpoint/2010/main" val="4030619983"/>
              </p:ext>
            </p:extLst>
          </p:nvPr>
        </p:nvGraphicFramePr>
        <p:xfrm>
          <a:off x="1231490" y="2142694"/>
          <a:ext cx="9576600" cy="3719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 dirty="0"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</a:t>
                      </a:r>
                      <a:r>
                        <a:rPr lang="en-US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măsură</a:t>
                      </a:r>
                      <a:endParaRPr dirty="0"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ENDOGENE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(DEPENDENTE)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coveruri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bazate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aleasă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Y2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Spotify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Aprecieri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reinterpretată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like-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X2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Popularitatea artistului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având semnificația numărului lunar de ascultători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 ascultători lunari </a:t>
                      </a:r>
                      <a:r>
                        <a:rPr lang="en-US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 artistului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pe Spotify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X3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 coverului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Minute, convertite în valoare numerică.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X4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o-ul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melodiei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bătăi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(BPM).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7" name="Google Shape;327;p26"/>
          <p:cNvSpPr txBox="1"/>
          <p:nvPr/>
        </p:nvSpPr>
        <p:spPr>
          <a:xfrm>
            <a:off x="1307701" y="1351388"/>
            <a:ext cx="454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Descrierea variabilelor alese în setul de date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8b0a1028e_1_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33" name="Google Shape;333;g2c8b0a1028e_1_5"/>
          <p:cNvGraphicFramePr/>
          <p:nvPr>
            <p:extLst>
              <p:ext uri="{D42A27DB-BD31-4B8C-83A1-F6EECF244321}">
                <p14:modId xmlns:p14="http://schemas.microsoft.com/office/powerpoint/2010/main" val="2694420798"/>
              </p:ext>
            </p:extLst>
          </p:nvPr>
        </p:nvGraphicFramePr>
        <p:xfrm>
          <a:off x="1307690" y="2142694"/>
          <a:ext cx="9576600" cy="364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 de măsură</a:t>
                      </a:r>
                      <a:endParaRPr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5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X5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artistului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funcție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lansarea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industrie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muzicală</a:t>
                      </a:r>
                      <a:r>
                        <a:rPr lang="en-US" dirty="0"/>
                        <a:t> cu prima </a:t>
                      </a:r>
                      <a:r>
                        <a:rPr lang="en-US" dirty="0" err="1"/>
                        <a:t>melodie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proprie</a:t>
                      </a:r>
                      <a:r>
                        <a:rPr lang="en-US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An 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dintre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și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publicarea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cover-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YouTube.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 face parte dintr-o trupă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Trupă</a:t>
                      </a: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– 1 Nu – 0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Era 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în viață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reala momentul publicării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cover-ului pe YouTube?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X9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Este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mai lungă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decât originalul?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if the selected cover was performed </a:t>
                      </a:r>
                      <a:r>
                        <a:rPr lang="en-US" sz="1400" b="1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Live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not.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r>
                        <a:rPr lang="en-US" sz="14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ariabil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ă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309937" y="2730526"/>
            <a:ext cx="5572125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</a:t>
            </a:r>
            <a:r>
              <a:rPr lang="en-US" sz="32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3200" b="1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" b="1" u="sng" dirty="0">
              <a:ea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Alegerea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modelului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ipotezelor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687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b0a1028e_0_3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Noțiuni teoretice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g2c8b0a1028e_0_31"/>
          <p:cNvSpPr txBox="1">
            <a:spLocks noGrp="1"/>
          </p:cNvSpPr>
          <p:nvPr>
            <p:ph type="body" idx="1"/>
          </p:nvPr>
        </p:nvSpPr>
        <p:spPr>
          <a:xfrm>
            <a:off x="636200" y="1237875"/>
            <a:ext cx="7207200" cy="16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/>
              <a:t>Regresia</a:t>
            </a:r>
            <a:r>
              <a:rPr lang="en-US" sz="1900" b="1" dirty="0"/>
              <a:t> </a:t>
            </a:r>
            <a:r>
              <a:rPr lang="en-US" sz="1900" b="1" dirty="0" err="1"/>
              <a:t>liniară</a:t>
            </a:r>
            <a:r>
              <a:rPr lang="en-US" sz="1900" b="1" dirty="0"/>
              <a:t> </a:t>
            </a:r>
            <a:r>
              <a:rPr lang="en-US" sz="1600" dirty="0" err="1">
                <a:solidFill>
                  <a:srgbClr val="393536"/>
                </a:solidFill>
              </a:rPr>
              <a:t>este</a:t>
            </a:r>
            <a:r>
              <a:rPr lang="en-US" sz="1600" dirty="0">
                <a:solidFill>
                  <a:srgbClr val="393536"/>
                </a:solidFill>
              </a:rPr>
              <a:t> o </a:t>
            </a:r>
            <a:r>
              <a:rPr lang="en-US" sz="1600" dirty="0" err="1">
                <a:solidFill>
                  <a:srgbClr val="393536"/>
                </a:solidFill>
              </a:rPr>
              <a:t>metodă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statistică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utilizată</a:t>
            </a:r>
            <a:r>
              <a:rPr lang="en-US" sz="1600" dirty="0">
                <a:solidFill>
                  <a:srgbClr val="393536"/>
                </a:solidFill>
              </a:rPr>
              <a:t> pentru a </a:t>
            </a:r>
            <a:r>
              <a:rPr lang="en-US" sz="1600" dirty="0" err="1">
                <a:solidFill>
                  <a:srgbClr val="393536"/>
                </a:solidFill>
              </a:rPr>
              <a:t>analiza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dintre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două</a:t>
            </a:r>
            <a:r>
              <a:rPr lang="en-US" sz="1600" dirty="0">
                <a:solidFill>
                  <a:srgbClr val="393536"/>
                </a:solidFill>
              </a:rPr>
              <a:t> sau </a:t>
            </a:r>
            <a:r>
              <a:rPr lang="en-US" sz="1600" dirty="0" err="1">
                <a:solidFill>
                  <a:srgbClr val="393536"/>
                </a:solidFill>
              </a:rPr>
              <a:t>mai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multe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variabile</a:t>
            </a:r>
            <a:r>
              <a:rPr lang="en-US" sz="1600" dirty="0">
                <a:solidFill>
                  <a:srgbClr val="393536"/>
                </a:solidFill>
              </a:rPr>
              <a:t>. </a:t>
            </a:r>
            <a:r>
              <a:rPr lang="en-US" sz="1600" dirty="0" err="1">
                <a:solidFill>
                  <a:srgbClr val="393536"/>
                </a:solidFill>
              </a:rPr>
              <a:t>În</a:t>
            </a:r>
            <a:r>
              <a:rPr lang="en-US" sz="1600" dirty="0">
                <a:solidFill>
                  <a:srgbClr val="393536"/>
                </a:solidFill>
              </a:rPr>
              <a:t> particular, </a:t>
            </a:r>
            <a:r>
              <a:rPr lang="en-US" sz="1600" dirty="0" err="1">
                <a:solidFill>
                  <a:srgbClr val="393536"/>
                </a:solidFill>
              </a:rPr>
              <a:t>regresia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liniară</a:t>
            </a:r>
            <a:r>
              <a:rPr lang="en-US" sz="1600" dirty="0">
                <a:solidFill>
                  <a:srgbClr val="393536"/>
                </a:solidFill>
              </a:rPr>
              <a:t> se </a:t>
            </a:r>
            <a:r>
              <a:rPr lang="en-US" sz="1600" dirty="0" err="1">
                <a:solidFill>
                  <a:srgbClr val="393536"/>
                </a:solidFill>
              </a:rPr>
              <a:t>concentrează</a:t>
            </a:r>
            <a:r>
              <a:rPr lang="en-US" sz="1600" dirty="0">
                <a:solidFill>
                  <a:srgbClr val="393536"/>
                </a:solidFill>
              </a:rPr>
              <a:t> pe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liniare</a:t>
            </a:r>
            <a:r>
              <a:rPr lang="en-US" sz="1600" dirty="0">
                <a:solidFill>
                  <a:srgbClr val="393536"/>
                </a:solidFill>
              </a:rPr>
              <a:t>, </a:t>
            </a:r>
            <a:r>
              <a:rPr lang="en-US" sz="1600" dirty="0" err="1">
                <a:solidFill>
                  <a:srgbClr val="393536"/>
                </a:solidFill>
              </a:rPr>
              <a:t>adică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care pot fi </a:t>
            </a:r>
            <a:r>
              <a:rPr lang="en-US" sz="1600" dirty="0" err="1">
                <a:solidFill>
                  <a:srgbClr val="393536"/>
                </a:solidFill>
              </a:rPr>
              <a:t>exprimate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printr</a:t>
            </a:r>
            <a:r>
              <a:rPr lang="en-US" sz="1600" dirty="0">
                <a:solidFill>
                  <a:srgbClr val="393536"/>
                </a:solidFill>
              </a:rPr>
              <a:t>-o </a:t>
            </a:r>
            <a:r>
              <a:rPr lang="en-US" sz="1600" dirty="0" err="1">
                <a:solidFill>
                  <a:srgbClr val="393536"/>
                </a:solidFill>
              </a:rPr>
              <a:t>linie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dreaptă</a:t>
            </a:r>
            <a:r>
              <a:rPr lang="en-US" sz="1600" dirty="0">
                <a:solidFill>
                  <a:srgbClr val="393536"/>
                </a:solidFill>
              </a:rPr>
              <a:t> într-un </a:t>
            </a:r>
            <a:r>
              <a:rPr lang="en-US" sz="1600" dirty="0" err="1">
                <a:solidFill>
                  <a:srgbClr val="393536"/>
                </a:solidFill>
              </a:rPr>
              <a:t>sistem</a:t>
            </a:r>
            <a:r>
              <a:rPr lang="en-US" sz="1600" dirty="0">
                <a:solidFill>
                  <a:srgbClr val="393536"/>
                </a:solidFill>
              </a:rPr>
              <a:t> de </a:t>
            </a:r>
            <a:r>
              <a:rPr lang="en-US" sz="1600" dirty="0" err="1">
                <a:solidFill>
                  <a:srgbClr val="393536"/>
                </a:solidFill>
              </a:rPr>
              <a:t>coordonate</a:t>
            </a:r>
            <a:r>
              <a:rPr lang="en-US" sz="1600" dirty="0">
                <a:solidFill>
                  <a:srgbClr val="393536"/>
                </a:solidFill>
              </a:rPr>
              <a:t>.</a:t>
            </a:r>
            <a:endParaRPr sz="2000" b="1" dirty="0"/>
          </a:p>
        </p:txBody>
      </p:sp>
      <p:sp>
        <p:nvSpPr>
          <p:cNvPr id="340" name="Google Shape;340;g2c8b0a1028e_0_31"/>
          <p:cNvSpPr txBox="1"/>
          <p:nvPr/>
        </p:nvSpPr>
        <p:spPr>
          <a:xfrm>
            <a:off x="638300" y="3058700"/>
            <a:ext cx="10265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Valorile</a:t>
            </a:r>
            <a:r>
              <a:rPr lang="en-US" sz="1600" b="1" dirty="0"/>
              <a:t> estimate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predicțiile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 </a:t>
            </a:r>
            <a:r>
              <a:rPr lang="en-US" dirty="0" err="1"/>
              <a:t>liniară</a:t>
            </a:r>
            <a:r>
              <a:rPr lang="en-US" dirty="0"/>
              <a:t> pentru </a:t>
            </a:r>
            <a:r>
              <a:rPr lang="en-US" sz="1600" dirty="0" err="1">
                <a:solidFill>
                  <a:srgbClr val="393536"/>
                </a:solidFill>
              </a:rPr>
              <a:t>variabila</a:t>
            </a:r>
            <a:r>
              <a:rPr lang="en-US" dirty="0"/>
              <a:t> </a:t>
            </a:r>
            <a:r>
              <a:rPr lang="en-US" dirty="0" err="1"/>
              <a:t>dependentă</a:t>
            </a:r>
            <a:r>
              <a:rPr lang="en-US" dirty="0"/>
              <a:t>, </a:t>
            </a:r>
            <a:r>
              <a:rPr lang="en-US" dirty="0" err="1"/>
              <a:t>bazate</a:t>
            </a:r>
            <a:r>
              <a:rPr lang="en-US" dirty="0"/>
              <a:t> pe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variabilelor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r>
              <a:rPr lang="en-US" dirty="0"/>
              <a:t> conform </a:t>
            </a:r>
            <a:r>
              <a:rPr lang="en-US" dirty="0" err="1"/>
              <a:t>ecuației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dirty="0" err="1"/>
              <a:t>Reziduurile</a:t>
            </a:r>
            <a:r>
              <a:rPr lang="en-US" sz="1600" b="1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variabilei</a:t>
            </a:r>
            <a:r>
              <a:rPr lang="en-US" dirty="0"/>
              <a:t> </a:t>
            </a:r>
            <a:r>
              <a:rPr lang="en-US" dirty="0" err="1"/>
              <a:t>dependente</a:t>
            </a:r>
            <a:r>
              <a:rPr lang="en-US" dirty="0"/>
              <a:t> și </a:t>
            </a:r>
            <a:r>
              <a:rPr lang="en-US" dirty="0" err="1"/>
              <a:t>valorile</a:t>
            </a:r>
            <a:r>
              <a:rPr lang="en-US" dirty="0"/>
              <a:t> estimate ale </a:t>
            </a:r>
            <a:r>
              <a:rPr lang="en-US" dirty="0" err="1"/>
              <a:t>acesteia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341" name="Google Shape;341;g2c8b0a1028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800" y="1003150"/>
            <a:ext cx="3034180" cy="18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c8b0a1028e_0_31"/>
          <p:cNvSpPr txBox="1"/>
          <p:nvPr/>
        </p:nvSpPr>
        <p:spPr>
          <a:xfrm>
            <a:off x="6353225" y="4496525"/>
            <a:ext cx="4541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Coeficientul de determinare R^2 </a:t>
            </a:r>
            <a:r>
              <a:rPr lang="en-US"/>
              <a:t>oferă proporția de variație a variabilei dependente în funcție de variația variabilelor independente din model. Cu alte cuvinte, arată cât de bine se potrivește linia de regresie datelor observate.</a:t>
            </a:r>
            <a:endParaRPr/>
          </a:p>
        </p:txBody>
      </p:sp>
      <p:sp>
        <p:nvSpPr>
          <p:cNvPr id="343" name="Google Shape;343;g2c8b0a1028e_0_31"/>
          <p:cNvSpPr txBox="1"/>
          <p:nvPr/>
        </p:nvSpPr>
        <p:spPr>
          <a:xfrm>
            <a:off x="636200" y="4521925"/>
            <a:ext cx="5259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Akaike </a:t>
            </a:r>
            <a:r>
              <a:rPr lang="en-US"/>
              <a:t>(AIC),</a:t>
            </a:r>
            <a:r>
              <a:rPr lang="en-US" b="1"/>
              <a:t> Schwarz </a:t>
            </a:r>
            <a:r>
              <a:rPr lang="en-US"/>
              <a:t>(BIC) sunt criterii informaționale comune de selecție a modelelor utilizate în statistică și econometrie. Aceste criterii ajuta la selectarea celui mai potrivit model dintr-un set de modele candidate. Valori </a:t>
            </a:r>
            <a:r>
              <a:rPr lang="en-US" b="1"/>
              <a:t>mai mici</a:t>
            </a:r>
            <a:r>
              <a:rPr lang="en-US"/>
              <a:t> ale criteriilor AIC și BIC indica în general un </a:t>
            </a:r>
            <a:r>
              <a:rPr lang="en-US" b="1"/>
              <a:t>model mai bun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liniară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multiplă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23" y="1610963"/>
            <a:ext cx="611505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23" y="5470888"/>
            <a:ext cx="5524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735325" y="1179875"/>
            <a:ext cx="609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Modelul de regresie inițial:</a:t>
            </a:r>
            <a:endParaRPr sz="1600" b="1">
              <a:solidFill>
                <a:schemeClr val="accent3"/>
              </a:solidFill>
            </a:endParaRPr>
          </a:p>
        </p:txBody>
      </p:sp>
      <p:graphicFrame>
        <p:nvGraphicFramePr>
          <p:cNvPr id="184" name="Google Shape;184;p5"/>
          <p:cNvGraphicFramePr/>
          <p:nvPr/>
        </p:nvGraphicFramePr>
        <p:xfrm>
          <a:off x="7202650" y="2243638"/>
          <a:ext cx="4151050" cy="29379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7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Intercept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28,85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log(Tempo)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-4,36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Career_cover_years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-0,074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R^2 ajustat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30,21%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p-value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0,001322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I.1.1.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173" y="1770500"/>
            <a:ext cx="561975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 descr="The “Normal” Shape » Biostatistics » College of Public Health and Health  Professions » University of Flori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00" y="2056338"/>
            <a:ext cx="4703300" cy="36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1161100" y="1324100"/>
            <a:ext cx="484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Cum arată o distribuție normală             </a:t>
            </a:r>
            <a:r>
              <a:rPr lang="en-US" sz="1700" b="1">
                <a:solidFill>
                  <a:schemeClr val="accent3"/>
                </a:solidFill>
              </a:rPr>
              <a:t>VS</a:t>
            </a:r>
            <a:endParaRPr sz="1700" b="1">
              <a:solidFill>
                <a:schemeClr val="accent3"/>
              </a:solidFill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6001925" y="1324100"/>
            <a:ext cx="551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  Cum arată distribuția reziduurilor modelului ales</a:t>
            </a:r>
            <a:endParaRPr sz="17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3F3F3F"/>
      </a:dk1>
      <a:lt1>
        <a:srgbClr val="FFFFFF"/>
      </a:lt1>
      <a:dk2>
        <a:srgbClr val="D9D9D9"/>
      </a:dk2>
      <a:lt2>
        <a:srgbClr val="EFEFEF"/>
      </a:lt2>
      <a:accent1>
        <a:srgbClr val="DB4E54"/>
      </a:accent1>
      <a:accent2>
        <a:srgbClr val="DB4E54"/>
      </a:accent2>
      <a:accent3>
        <a:srgbClr val="DB4E54"/>
      </a:accent3>
      <a:accent4>
        <a:srgbClr val="DB4E54"/>
      </a:accent4>
      <a:accent5>
        <a:srgbClr val="DB4E54"/>
      </a:accent5>
      <a:accent6>
        <a:srgbClr val="DB4E5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7972</TotalTime>
  <Words>2987</Words>
  <Application>Microsoft Office PowerPoint</Application>
  <PresentationFormat>Widescreen</PresentationFormat>
  <Paragraphs>856</Paragraphs>
  <Slides>33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Abril Fatface</vt:lpstr>
      <vt:lpstr>Aldrich</vt:lpstr>
      <vt:lpstr>Andika</vt:lpstr>
      <vt:lpstr>Arial</vt:lpstr>
      <vt:lpstr>Calibri</vt:lpstr>
      <vt:lpstr>Fredoka One</vt:lpstr>
      <vt:lpstr>Helvetica Neue</vt:lpstr>
      <vt:lpstr>Roboto</vt:lpstr>
      <vt:lpstr>SlidesMania</vt:lpstr>
      <vt:lpstr>PowerPoint Presentation</vt:lpstr>
      <vt:lpstr>PowerPoint Presentation</vt:lpstr>
      <vt:lpstr>PowerPoint Presentation</vt:lpstr>
      <vt:lpstr>Meet the variables </vt:lpstr>
      <vt:lpstr>Meet the variables </vt:lpstr>
      <vt:lpstr>PowerPoint Presentation</vt:lpstr>
      <vt:lpstr>Noțiuni teoretice</vt:lpstr>
      <vt:lpstr>I. Regresie liniară multiplă</vt:lpstr>
      <vt:lpstr>I.1.1. Testarea ipotezei de Normalitate</vt:lpstr>
      <vt:lpstr>I.1.2. Corectarea ipotezei de Normalitate</vt:lpstr>
      <vt:lpstr>I.1.3. Model după Normalizare</vt:lpstr>
      <vt:lpstr>I.1.4. Retestarea ipotezei de Normalitate, după corectare</vt:lpstr>
      <vt:lpstr>I.2.1. Definirea Homoschedasticității</vt:lpstr>
      <vt:lpstr>I.2.2. Testarea ipotezei de Homoschedasticitate</vt:lpstr>
      <vt:lpstr>I.3. Testarea ipotezei de Non-autocorelare a reziduurilor</vt:lpstr>
      <vt:lpstr>I.4. Analiza modelului corectat</vt:lpstr>
      <vt:lpstr>I.5. Necorelarea reziduurilor cu variabilele independente</vt:lpstr>
      <vt:lpstr>I.6. Tendințe temporale</vt:lpstr>
      <vt:lpstr>PowerPoint Presentation</vt:lpstr>
      <vt:lpstr>II.1. Dendrogramă</vt:lpstr>
      <vt:lpstr>II.2. Scatter plot</vt:lpstr>
      <vt:lpstr>II.3. Histograme</vt:lpstr>
      <vt:lpstr>II.3. Histograme</vt:lpstr>
      <vt:lpstr>II.3. Histograme</vt:lpstr>
      <vt:lpstr>II.3. Histograme</vt:lpstr>
      <vt:lpstr>II.3. Histograme</vt:lpstr>
      <vt:lpstr>II.3. Histograme</vt:lpstr>
      <vt:lpstr>PowerPoint Presentation</vt:lpstr>
      <vt:lpstr>PowerPoint Presentation</vt:lpstr>
      <vt:lpstr>Referințe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Paraschiv</dc:creator>
  <cp:lastModifiedBy>Diana Paraschiv</cp:lastModifiedBy>
  <cp:revision>171</cp:revision>
  <dcterms:modified xsi:type="dcterms:W3CDTF">2024-04-03T23:40:54Z</dcterms:modified>
</cp:coreProperties>
</file>